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5"/>
  </p:notesMasterIdLst>
  <p:handoutMasterIdLst>
    <p:handoutMasterId r:id="rId76"/>
  </p:handoutMasterIdLst>
  <p:sldIdLst>
    <p:sldId id="332" r:id="rId2"/>
    <p:sldId id="334" r:id="rId3"/>
    <p:sldId id="336" r:id="rId4"/>
    <p:sldId id="338" r:id="rId5"/>
    <p:sldId id="257" r:id="rId6"/>
    <p:sldId id="260" r:id="rId7"/>
    <p:sldId id="259" r:id="rId8"/>
    <p:sldId id="258" r:id="rId9"/>
    <p:sldId id="261" r:id="rId10"/>
    <p:sldId id="262" r:id="rId11"/>
    <p:sldId id="263" r:id="rId12"/>
    <p:sldId id="283" r:id="rId13"/>
    <p:sldId id="264" r:id="rId14"/>
    <p:sldId id="265" r:id="rId15"/>
    <p:sldId id="266" r:id="rId16"/>
    <p:sldId id="282" r:id="rId17"/>
    <p:sldId id="267" r:id="rId18"/>
    <p:sldId id="268" r:id="rId19"/>
    <p:sldId id="269" r:id="rId20"/>
    <p:sldId id="270" r:id="rId21"/>
    <p:sldId id="271" r:id="rId22"/>
    <p:sldId id="284" r:id="rId23"/>
    <p:sldId id="285" r:id="rId24"/>
    <p:sldId id="288" r:id="rId25"/>
    <p:sldId id="289" r:id="rId26"/>
    <p:sldId id="290" r:id="rId27"/>
    <p:sldId id="286" r:id="rId28"/>
    <p:sldId id="291" r:id="rId29"/>
    <p:sldId id="292" r:id="rId30"/>
    <p:sldId id="287" r:id="rId31"/>
    <p:sldId id="272" r:id="rId32"/>
    <p:sldId id="276" r:id="rId33"/>
    <p:sldId id="277" r:id="rId34"/>
    <p:sldId id="279" r:id="rId35"/>
    <p:sldId id="278" r:id="rId36"/>
    <p:sldId id="280" r:id="rId37"/>
    <p:sldId id="293" r:id="rId38"/>
    <p:sldId id="342" r:id="rId39"/>
    <p:sldId id="295" r:id="rId40"/>
    <p:sldId id="297" r:id="rId41"/>
    <p:sldId id="298" r:id="rId42"/>
    <p:sldId id="296" r:id="rId43"/>
    <p:sldId id="299" r:id="rId44"/>
    <p:sldId id="300" r:id="rId45"/>
    <p:sldId id="301" r:id="rId46"/>
    <p:sldId id="341" r:id="rId47"/>
    <p:sldId id="302" r:id="rId48"/>
    <p:sldId id="303" r:id="rId49"/>
    <p:sldId id="305" r:id="rId50"/>
    <p:sldId id="306" r:id="rId51"/>
    <p:sldId id="307" r:id="rId52"/>
    <p:sldId id="310" r:id="rId53"/>
    <p:sldId id="308" r:id="rId54"/>
    <p:sldId id="309" r:id="rId55"/>
    <p:sldId id="311" r:id="rId56"/>
    <p:sldId id="312" r:id="rId57"/>
    <p:sldId id="314" r:id="rId58"/>
    <p:sldId id="315" r:id="rId59"/>
    <p:sldId id="316" r:id="rId60"/>
    <p:sldId id="321" r:id="rId61"/>
    <p:sldId id="317" r:id="rId62"/>
    <p:sldId id="319" r:id="rId63"/>
    <p:sldId id="320" r:id="rId64"/>
    <p:sldId id="322" r:id="rId65"/>
    <p:sldId id="335" r:id="rId66"/>
    <p:sldId id="337" r:id="rId67"/>
    <p:sldId id="323" r:id="rId68"/>
    <p:sldId id="324" r:id="rId69"/>
    <p:sldId id="325" r:id="rId70"/>
    <p:sldId id="327" r:id="rId71"/>
    <p:sldId id="329" r:id="rId72"/>
    <p:sldId id="330" r:id="rId73"/>
    <p:sldId id="331" r:id="rId7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F63"/>
    <a:srgbClr val="3B8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9977" autoAdjust="0"/>
  </p:normalViewPr>
  <p:slideViewPr>
    <p:cSldViewPr>
      <p:cViewPr varScale="1">
        <p:scale>
          <a:sx n="124" d="100"/>
          <a:sy n="124" d="100"/>
        </p:scale>
        <p:origin x="84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5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9B990-C737-4A1C-AA85-42970807A2AD}" type="datetimeFigureOut">
              <a:rPr lang="tr-TR" smtClean="0"/>
              <a:t>10.05.2018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FB0BE-5DAA-455B-B66D-5A0393BFFA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584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C821B-F271-486B-9F84-3A485D1ED2F1}" type="datetimeFigureOut">
              <a:rPr lang="tr-TR" smtClean="0"/>
              <a:t>10.05.2018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213A4-E347-4D5D-BBBB-B47D90DFDF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12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Bilgi güvenliği ,farkında olma , şüpheci olma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1506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Örnek yok ama </a:t>
            </a:r>
            <a:r>
              <a:rPr lang="tr-TR" dirty="0" err="1" smtClean="0"/>
              <a:t>zombi</a:t>
            </a:r>
            <a:r>
              <a:rPr lang="tr-TR" dirty="0" smtClean="0"/>
              <a:t> güzel örnek </a:t>
            </a:r>
          </a:p>
          <a:p>
            <a:r>
              <a:rPr lang="tr-TR" dirty="0" smtClean="0"/>
              <a:t>Evinizdeki </a:t>
            </a:r>
            <a:r>
              <a:rPr lang="tr-TR" dirty="0" err="1" smtClean="0"/>
              <a:t>Wifi</a:t>
            </a:r>
            <a:r>
              <a:rPr lang="tr-TR" dirty="0" smtClean="0"/>
              <a:t> şifresi kırılarak Sizin internet bağlantınızla  suç işlenebilir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95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951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Siber savaşlarda </a:t>
            </a:r>
            <a:r>
              <a:rPr lang="tr-TR" dirty="0" err="1" smtClean="0"/>
              <a:t>herzaman</a:t>
            </a:r>
            <a:r>
              <a:rPr lang="tr-TR" dirty="0" smtClean="0"/>
              <a:t> hedef ülkenin devlet kurumları hedeftir.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951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Siber savaşlarda </a:t>
            </a:r>
            <a:r>
              <a:rPr lang="tr-TR" dirty="0" err="1" smtClean="0"/>
              <a:t>herzaman</a:t>
            </a:r>
            <a:r>
              <a:rPr lang="tr-TR" dirty="0" smtClean="0"/>
              <a:t> hedef ülkenin devlet kurumları hedeftir. </a:t>
            </a:r>
          </a:p>
          <a:p>
            <a:r>
              <a:rPr lang="tr-TR" dirty="0" err="1" smtClean="0"/>
              <a:t>Stuxnet</a:t>
            </a:r>
            <a:r>
              <a:rPr lang="tr-TR" dirty="0" smtClean="0"/>
              <a:t> virüsü ile </a:t>
            </a:r>
            <a:r>
              <a:rPr lang="tr-TR" dirty="0" err="1" smtClean="0"/>
              <a:t>iran</a:t>
            </a:r>
            <a:r>
              <a:rPr lang="tr-TR" dirty="0" smtClean="0"/>
              <a:t> nükleer santrali sabotaja uğradı.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951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Kullanıcı </a:t>
            </a:r>
            <a:r>
              <a:rPr lang="tr-TR" dirty="0" err="1" smtClean="0"/>
              <a:t>herzaman</a:t>
            </a:r>
            <a:r>
              <a:rPr lang="tr-TR" dirty="0" smtClean="0"/>
              <a:t> bir hedef olduğunu</a:t>
            </a:r>
            <a:r>
              <a:rPr lang="tr-TR" baseline="0" dirty="0" smtClean="0"/>
              <a:t> unutmamalı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7859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Öncelikle kendi güvenliğini düşünmeli</a:t>
            </a:r>
            <a:r>
              <a:rPr lang="tr-TR" baseline="0" dirty="0" smtClean="0"/>
              <a:t>dir. Yaptığı hatadan bütün kurumun etkileneceğini bilmelidir.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0375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Korunmak için uzaklaşmak değil</a:t>
            </a:r>
          </a:p>
          <a:p>
            <a:r>
              <a:rPr lang="tr-TR" dirty="0" smtClean="0"/>
              <a:t>Bilinçli kullanmak ve riski en aza indirmek.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850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Çoğu kişi, kandırılma olasılığının çok düşük olduğunu düşünür ve genellikle güvenlik gündeme geldiğinde teknik tedbirlerden bahseder.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Oysa, bilgi güvenliği sağlanırken </a:t>
            </a:r>
            <a:r>
              <a:rPr lang="tr-TR" b="1" dirty="0" smtClean="0"/>
              <a:t>insan faktörünün </a:t>
            </a:r>
            <a:r>
              <a:rPr lang="tr-TR" dirty="0" smtClean="0"/>
              <a:t>payı teknik önlemlerden çok daha büyüktür!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294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Bir kurumdaki güvenlik seviyesini belirlemek için </a:t>
            </a:r>
            <a:r>
              <a:rPr lang="tr-TR" b="1" dirty="0" smtClean="0"/>
              <a:t>en zayıf halkaya</a:t>
            </a:r>
            <a:r>
              <a:rPr lang="tr-TR" dirty="0" smtClean="0"/>
              <a:t> bakılır. Bilgi güvenliği konusunda en zayıf halka ise</a:t>
            </a:r>
            <a:r>
              <a:rPr lang="tr-TR" b="1" dirty="0" smtClean="0"/>
              <a:t> insan faktörü</a:t>
            </a:r>
            <a:r>
              <a:rPr lang="tr-TR" dirty="0" smtClean="0"/>
              <a:t>dür.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770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İnternet</a:t>
            </a:r>
            <a:r>
              <a:rPr lang="tr-TR" baseline="0" dirty="0" smtClean="0"/>
              <a:t> sörfü yok. Çünkü bütün konularda internetteki bilgilerin kullanıldığından bahsediliyor.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57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Kişinin aldığı eğitimler veya edindiği deneyimler sonucunda öğrendiği,</a:t>
            </a:r>
            <a:r>
              <a:rPr lang="tr-TR" baseline="0" dirty="0" smtClean="0"/>
              <a:t> elde ettiği keşifler ile oluşan tanımlama, algılama, farkında olma, anlayış ya da beceriye verilen genel kavram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950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Bankamatiklerde kredi kartı şifresi çalmak için kullanılır. </a:t>
            </a:r>
          </a:p>
          <a:p>
            <a:r>
              <a:rPr lang="tr-TR" dirty="0" smtClean="0"/>
              <a:t>Kurum içerisinde de olabilir kötü niyetli kullanıcılar şifrenizi çalıp erişim izni olmayan yerlere erişebilir.</a:t>
            </a:r>
          </a:p>
          <a:p>
            <a:r>
              <a:rPr lang="tr-TR" dirty="0" smtClean="0"/>
              <a:t>Kafe,</a:t>
            </a:r>
            <a:r>
              <a:rPr lang="tr-TR" baseline="0" dirty="0" smtClean="0"/>
              <a:t> restoran gibi yerlerde kameralar da bu iş için kullanılabilir. </a:t>
            </a:r>
          </a:p>
          <a:p>
            <a:r>
              <a:rPr lang="tr-TR" baseline="0" dirty="0" smtClean="0"/>
              <a:t>Hatta kişi parola girerken eğer dudak hareketleri ile parolasını tekrarlıyorsa şifresi çalınabilir.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1173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Parola ve bilgi olan materyal direkt çöpe atılmamalı mutlaka parçalanmalı.</a:t>
            </a:r>
          </a:p>
          <a:p>
            <a:r>
              <a:rPr lang="tr-TR" dirty="0" err="1" smtClean="0"/>
              <a:t>Harddiskler</a:t>
            </a:r>
            <a:r>
              <a:rPr lang="tr-TR" baseline="0" dirty="0" smtClean="0"/>
              <a:t> özellikle veri kurtarma özelliği olan cihazlar en büyük riske sahip.</a:t>
            </a:r>
          </a:p>
          <a:p>
            <a:r>
              <a:rPr lang="tr-TR" baseline="0" dirty="0" smtClean="0"/>
              <a:t>Kuruma zarar vermek isteyen kişi çöp karıştırmaktan geri durmaz.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648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İkinci bahis olduğu için özellikleri yeterli.</a:t>
            </a:r>
            <a:r>
              <a:rPr lang="tr-TR" baseline="0" dirty="0" smtClean="0"/>
              <a:t>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492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Dolandırıcılar</a:t>
            </a:r>
            <a:r>
              <a:rPr lang="tr-TR" baseline="0" dirty="0" smtClean="0"/>
              <a:t> çalınan kimlik bilgilerini kullanarak kişilere ulaşır. </a:t>
            </a:r>
          </a:p>
          <a:p>
            <a:r>
              <a:rPr lang="tr-TR" baseline="0" dirty="0" smtClean="0"/>
              <a:t>Kurumlardan bilgi çalmanın bir </a:t>
            </a:r>
            <a:r>
              <a:rPr lang="tr-TR" baseline="0" dirty="0" err="1" smtClean="0"/>
              <a:t>amacıda</a:t>
            </a:r>
            <a:r>
              <a:rPr lang="tr-TR" baseline="0" dirty="0" smtClean="0"/>
              <a:t> bu tür dolandırıcılık yapmaktır. Bunun için hem kişisel hem iletişim bilgisi gerekmektedir.</a:t>
            </a:r>
          </a:p>
          <a:p>
            <a:r>
              <a:rPr lang="tr-TR" baseline="0" dirty="0" smtClean="0"/>
              <a:t>Bankalar ve 0850 numaralar da güvenli değildir. Çünkü edinmek zor değil.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2830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Facebook içerisinde herhangi bir sayfaya yönlendirip sahte sayfadan kullanıcı adı şifre çalınır.</a:t>
            </a:r>
          </a:p>
          <a:p>
            <a:r>
              <a:rPr lang="tr-TR" dirty="0" smtClean="0"/>
              <a:t>Sahte</a:t>
            </a:r>
            <a:r>
              <a:rPr lang="tr-TR" baseline="0" dirty="0" smtClean="0"/>
              <a:t> banka uygulaması da buna örnek bunlar aslında </a:t>
            </a:r>
            <a:r>
              <a:rPr lang="tr-TR" baseline="0" dirty="0" err="1" smtClean="0"/>
              <a:t>oltalama</a:t>
            </a:r>
            <a:r>
              <a:rPr lang="tr-TR" baseline="0" dirty="0" smtClean="0"/>
              <a:t> değil rol yapmadır. </a:t>
            </a:r>
          </a:p>
          <a:p>
            <a:r>
              <a:rPr lang="tr-TR" baseline="0" dirty="0" smtClean="0"/>
              <a:t>Kişiyi kandırmak için güvendiğiniz birisi gibi davranmak.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646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Çok özel bir saldırı türü gibi ama sık kullanılanlardan.</a:t>
            </a:r>
            <a:r>
              <a:rPr lang="tr-TR" baseline="0" dirty="0" smtClean="0"/>
              <a:t>  </a:t>
            </a:r>
          </a:p>
          <a:p>
            <a:r>
              <a:rPr lang="tr-TR" baseline="0" dirty="0" smtClean="0"/>
              <a:t>Genellikle mail yada telefonla arayıp </a:t>
            </a:r>
            <a:r>
              <a:rPr lang="tr-TR" baseline="0" dirty="0" err="1" smtClean="0"/>
              <a:t>kullanıcınınn</a:t>
            </a:r>
            <a:r>
              <a:rPr lang="tr-TR" baseline="0" dirty="0" smtClean="0"/>
              <a:t> ilgilendiği alanla ilgili bir sorun olduğunu söyleyerek ona mail atar.</a:t>
            </a:r>
          </a:p>
          <a:p>
            <a:r>
              <a:rPr lang="tr-TR" baseline="0" dirty="0" smtClean="0"/>
              <a:t>Kullanıcının maili açması ve gönderilen dosyaları açmasıyla bilgisayar ele geçirilir.</a:t>
            </a:r>
          </a:p>
          <a:p>
            <a:r>
              <a:rPr lang="tr-TR" baseline="0" dirty="0" smtClean="0"/>
              <a:t>Sabotaj kısmı için sahte sorun oluşturmak gerekmekte.(bu saldırı şeytanın aklına gelmez tekniktir fakat örnekleri var)</a:t>
            </a:r>
          </a:p>
          <a:p>
            <a:endParaRPr lang="tr-TR" baseline="0" dirty="0" smtClean="0"/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Hacker: Alo, iyi günler. Ben bilgi işlem bölümünden arıyorum. Sizin bilgisayarınızda bir sorun olduğu görünüyor. Sorunu çözmek için de yardımınıza ihtiyacımız var..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Kullanıcı: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öylemi? Peki nasıl yardımcı olabilirim?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Hacker: Lütfen kullanıcı isminizi ve şifrenizi söyler misiniz?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Kullanıcı: Tabii, kullanıcı ismim X, şifrem de 12345.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694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Çok özel bir saldırı türü yapmak için mutlaka kurum içerisine</a:t>
            </a:r>
            <a:r>
              <a:rPr lang="tr-TR" baseline="0" dirty="0" smtClean="0"/>
              <a:t> girmek gerekmekte. </a:t>
            </a:r>
          </a:p>
          <a:p>
            <a:r>
              <a:rPr lang="tr-TR" baseline="0" dirty="0" smtClean="0"/>
              <a:t>Sabotaj kısmı için sahte sorun oluşturmak gerekmekte.(bu saldırı şeytanın aklına gelmez tekniktir fakat </a:t>
            </a:r>
            <a:r>
              <a:rPr lang="tr-TR" baseline="0" smtClean="0"/>
              <a:t>örnekleri var)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694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Facebook mesajı en önemli şey birine yazarken samimi olduğunuz kişinin ismini büyük harfle başlamadan yazarsınız.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6944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Sms</a:t>
            </a:r>
            <a:r>
              <a:rPr lang="tr-TR" dirty="0" smtClean="0"/>
              <a:t> mesajı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694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Posta gönderilen ve altta bilgide yazan eposta adresleri farklı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694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Bilgi nerede bulunur. Evraklar,</a:t>
            </a:r>
            <a:r>
              <a:rPr lang="tr-TR" baseline="0" dirty="0" smtClean="0"/>
              <a:t> sistemler, küçük notlar, harici diskler, flaş diskler, mailler, ekranlar, </a:t>
            </a:r>
            <a:r>
              <a:rPr lang="tr-TR" baseline="0" dirty="0" err="1" smtClean="0"/>
              <a:t>vb</a:t>
            </a:r>
            <a:r>
              <a:rPr lang="tr-TR" baseline="0" dirty="0" smtClean="0"/>
              <a:t>…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3157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28306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694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Şüpheci olun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6944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694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Ogrenciposta.karatekin.edu.tr burada seçici kelime algıda seçicilik burada hataya neden olur.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5279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200" dirty="0" smtClean="0"/>
              <a:t>Bunun en ünlü örneği </a:t>
            </a:r>
            <a:r>
              <a:rPr lang="tr-TR" sz="1200" dirty="0" err="1" smtClean="0"/>
              <a:t>conficker</a:t>
            </a:r>
            <a:r>
              <a:rPr lang="tr-TR" sz="1200" dirty="0" smtClean="0"/>
              <a:t> isimli virüsün Ocak 2009’da birçok sisteme zarar vermesidir. İnternete bağlı olan ya da olmayan birçok sistem bu virüsten etkilenmiştir. 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200" dirty="0" smtClean="0"/>
              <a:t>Taşınabilir medyaların yaygınlaşması ile internet ortamından bulaşan bir virüs, taşıma yoluyla intranet adını verdiğimiz özel iç ağlara da bulaşabilir hale gelmiştir.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70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3516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Biraz reklam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72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103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Bütünlüğünün garanti altında tutulması ve gizliliğinin gözetilmesi,</a:t>
            </a:r>
            <a:r>
              <a:rPr lang="tr-TR" baseline="0" dirty="0" smtClean="0"/>
              <a:t> lazım olduğunda erişilebilir durumda olması demek.</a:t>
            </a:r>
            <a:endParaRPr lang="tr-TR" dirty="0" smtClean="0"/>
          </a:p>
          <a:p>
            <a:pPr lvl="0"/>
            <a:endParaRPr lang="tr-TR" sz="1200" dirty="0" smtClean="0"/>
          </a:p>
          <a:p>
            <a:pPr lvl="0"/>
            <a:endParaRPr lang="tr-TR" sz="120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563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sz="1200" dirty="0" smtClean="0"/>
              <a:t>Gizlilik: Bilginin;  Yalnızca yetkisi olan kişiler, varlıklar ya da süreçler tarafından erişilebilir olması ve Yetkisiz erişimlerin engellenmesidir.</a:t>
            </a:r>
          </a:p>
          <a:p>
            <a:pPr lvl="0"/>
            <a:endParaRPr lang="tr-TR" sz="1200" dirty="0" smtClean="0"/>
          </a:p>
          <a:p>
            <a:pPr lvl="0"/>
            <a:r>
              <a:rPr lang="tr-TR" sz="1200" dirty="0" smtClean="0"/>
              <a:t>Bütünlük: Bilginin; İçeriğinin doğru, Güncel, geçerli ve Yetkisiz kişiler tarafından değiştirilmediğinin garanti altına alınmasıdır.</a:t>
            </a:r>
          </a:p>
          <a:p>
            <a:pPr lvl="0"/>
            <a:endParaRPr lang="tr-TR" sz="1200" dirty="0" smtClean="0"/>
          </a:p>
          <a:p>
            <a:pPr lvl="0"/>
            <a:r>
              <a:rPr lang="tr-TR" sz="1200" dirty="0" smtClean="0"/>
              <a:t>Erişilebilirlik: Bilginin; Olması gerektiği yerde, Erişmeye yetkisi olan kişiler, varlıklar ve süreçler için, Tam ve eksiksiz olarak kullanıma hazır olmasıdır.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4145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https://www.log.com.tr/game-of-thrones-hack-skandalinin-arkasindaki-isim-aciklandi/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951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https://www.log.com.tr/yahoonun-hack-skandali-etkiledigi-kullanici-sayisiyla-gorulmemis-bir-veri-sizintisina-imza-atiyor/</a:t>
            </a:r>
          </a:p>
          <a:p>
            <a:r>
              <a:rPr lang="tr-TR" dirty="0" smtClean="0"/>
              <a:t>https://www.cnet.com/how-to/ccleaner-was-hacked-heres-what-to-do-next/</a:t>
            </a:r>
          </a:p>
          <a:p>
            <a:r>
              <a:rPr lang="tr-TR" dirty="0" smtClean="0"/>
              <a:t>Büyük firmalar</a:t>
            </a:r>
            <a:r>
              <a:rPr lang="tr-TR" baseline="0" dirty="0" smtClean="0"/>
              <a:t> ve borsada değer kaybetmelerine neden oldu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292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Japonyada</a:t>
            </a:r>
            <a:r>
              <a:rPr lang="tr-TR" dirty="0" smtClean="0"/>
              <a:t> </a:t>
            </a:r>
            <a:r>
              <a:rPr lang="tr-TR" dirty="0" err="1" smtClean="0"/>
              <a:t>honda</a:t>
            </a:r>
            <a:r>
              <a:rPr lang="tr-TR" dirty="0" smtClean="0"/>
              <a:t> üretimi durdurdu hatta bazı ülkelerde metro çalışmadı</a:t>
            </a:r>
          </a:p>
          <a:p>
            <a:endParaRPr lang="tr-TR" dirty="0" smtClean="0"/>
          </a:p>
          <a:p>
            <a:r>
              <a:rPr lang="tr-TR" dirty="0" smtClean="0"/>
              <a:t>İran nükleer santral saldırısı bunun için örnek fakat eklemedim belki ekleriz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951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http://www.turk-internet.com/portal/yazigoster.php?yaziid=57898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213A4-E347-4D5D-BBBB-B47D90DFDFB5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95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2"/>
            <a:ext cx="1828800" cy="405764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1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1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1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4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1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4">
                <a:lumMod val="60000"/>
                <a:lumOff val="40000"/>
              </a:schemeClr>
            </a:gs>
            <a:gs pos="48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D1D110F-3F4E-48D9-B8AA-5D0E825AFDBA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2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mqxeD95J-s" TargetMode="External"/><Relationship Id="rId2" Type="http://schemas.openxmlformats.org/officeDocument/2006/relationships/hyperlink" Target="https://www.youtube.com/watch?v=t35BkYWGWes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8000">
              <a:schemeClr val="accent4">
                <a:lumMod val="60000"/>
                <a:lumOff val="40000"/>
              </a:schemeClr>
            </a:gs>
            <a:gs pos="48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işaret, açık hava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23A950F0-9DB6-4570-95D2-9F01BEA75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167"/>
            <a:ext cx="1296144" cy="1296144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xmlns="" id="{E43E63F8-F85F-4364-872C-6F22A8E98BFA}"/>
              </a:ext>
            </a:extLst>
          </p:cNvPr>
          <p:cNvSpPr txBox="1">
            <a:spLocks/>
          </p:cNvSpPr>
          <p:nvPr/>
        </p:nvSpPr>
        <p:spPr>
          <a:xfrm>
            <a:off x="899592" y="1138991"/>
            <a:ext cx="7229542" cy="936104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dirty="0" smtClean="0">
                <a:solidFill>
                  <a:srgbClr val="043F63"/>
                </a:solidFill>
              </a:rPr>
              <a:t>ÇANKIRI KARATEKİN ÜNİVERSİTESİ</a:t>
            </a:r>
            <a:endParaRPr lang="tr-TR" dirty="0">
              <a:solidFill>
                <a:srgbClr val="043F63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-252536" y="2163107"/>
            <a:ext cx="9649072" cy="1512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 smtClean="0">
                <a:solidFill>
                  <a:srgbClr val="0070C0"/>
                </a:solidFill>
                <a:latin typeface="+mn-lt"/>
              </a:rPr>
              <a:t>ISO 27001 </a:t>
            </a:r>
            <a:br>
              <a:rPr lang="tr-TR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tr-TR" sz="3200" b="1" dirty="0" smtClean="0">
                <a:solidFill>
                  <a:srgbClr val="0070C0"/>
                </a:solidFill>
                <a:latin typeface="+mn-lt"/>
              </a:rPr>
              <a:t>BİLGİ GÜVENLİĞİ</a:t>
            </a:r>
            <a:br>
              <a:rPr lang="tr-TR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tr-TR" sz="3200" b="1" dirty="0" smtClean="0">
                <a:solidFill>
                  <a:srgbClr val="0070C0"/>
                </a:solidFill>
                <a:latin typeface="+mn-lt"/>
              </a:rPr>
              <a:t> FARKINDALIK EĞİTİMİ</a:t>
            </a:r>
            <a:br>
              <a:rPr lang="tr-TR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tr-TR" sz="3200" b="1" dirty="0" smtClean="0">
                <a:solidFill>
                  <a:schemeClr val="bg1"/>
                </a:solidFill>
                <a:latin typeface="+mn-lt"/>
              </a:rPr>
              <a:t>      </a:t>
            </a:r>
            <a:endParaRPr lang="tr-T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Alt Başlık 2"/>
          <p:cNvSpPr txBox="1">
            <a:spLocks/>
          </p:cNvSpPr>
          <p:nvPr/>
        </p:nvSpPr>
        <p:spPr>
          <a:xfrm>
            <a:off x="770103" y="4699391"/>
            <a:ext cx="7632848" cy="44410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 err="1" smtClean="0"/>
              <a:t>Ögr</a:t>
            </a:r>
            <a:r>
              <a:rPr lang="tr-TR" sz="2000" dirty="0" smtClean="0"/>
              <a:t>. Gör.  Hüseyin ŞAHİNER                                </a:t>
            </a:r>
            <a:r>
              <a:rPr lang="tr-TR" sz="2000" dirty="0" err="1" smtClean="0"/>
              <a:t>Ögr</a:t>
            </a:r>
            <a:r>
              <a:rPr lang="tr-TR" sz="2000" dirty="0" smtClean="0"/>
              <a:t>. Gör.  Salih Kiraz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03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755579" y="3435846"/>
            <a:ext cx="6784975" cy="1200150"/>
          </a:xfrm>
        </p:spPr>
        <p:txBody>
          <a:bodyPr/>
          <a:lstStyle/>
          <a:p>
            <a:r>
              <a:rPr lang="tr-TR" dirty="0" smtClean="0"/>
              <a:t>Neden Önemli?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4294967295"/>
          </p:nvPr>
        </p:nvSpPr>
        <p:spPr>
          <a:xfrm>
            <a:off x="755576" y="681540"/>
            <a:ext cx="8064896" cy="5400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4300" b="1" dirty="0" smtClean="0"/>
              <a:t>KURUMSAL İMAJ SARSILABİLİR </a:t>
            </a:r>
          </a:p>
          <a:p>
            <a:pPr marL="0" indent="0">
              <a:buNone/>
            </a:pPr>
            <a:endParaRPr lang="tr-TR" sz="3200" b="1" dirty="0" smtClean="0"/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99742"/>
            <a:ext cx="2123506" cy="1024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987574"/>
            <a:ext cx="1975870" cy="83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Metin kutusu 5"/>
          <p:cNvSpPr txBox="1"/>
          <p:nvPr/>
        </p:nvSpPr>
        <p:spPr>
          <a:xfrm>
            <a:off x="755576" y="831511"/>
            <a:ext cx="5976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Örnek</a:t>
            </a:r>
            <a:r>
              <a:rPr lang="tr-TR" sz="2000" dirty="0">
                <a:solidFill>
                  <a:schemeClr val="tx2"/>
                </a:solidFill>
              </a:rPr>
              <a:t>: 2013 ve 2014 yıllarında </a:t>
            </a:r>
            <a:r>
              <a:rPr lang="tr-TR" sz="2000" dirty="0" err="1">
                <a:solidFill>
                  <a:schemeClr val="tx2"/>
                </a:solidFill>
              </a:rPr>
              <a:t>Yahoo</a:t>
            </a:r>
            <a:r>
              <a:rPr lang="tr-TR" sz="2000" dirty="0">
                <a:solidFill>
                  <a:schemeClr val="tx2"/>
                </a:solidFill>
              </a:rPr>
              <a:t> firması </a:t>
            </a:r>
            <a:r>
              <a:rPr lang="tr-TR" sz="2000" dirty="0" err="1">
                <a:solidFill>
                  <a:schemeClr val="tx2"/>
                </a:solidFill>
              </a:rPr>
              <a:t>veritabanı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tr-TR" sz="2000" dirty="0" smtClean="0">
                <a:solidFill>
                  <a:schemeClr val="tx2"/>
                </a:solidFill>
              </a:rPr>
              <a:t>ele geçilerek 3 </a:t>
            </a:r>
            <a:r>
              <a:rPr lang="tr-TR" sz="2000" dirty="0">
                <a:solidFill>
                  <a:schemeClr val="tx2"/>
                </a:solidFill>
              </a:rPr>
              <a:t>milyar kullanıcının verileri çalınmıştı. </a:t>
            </a:r>
            <a:r>
              <a:rPr lang="tr-TR" sz="2000" dirty="0" err="1">
                <a:solidFill>
                  <a:schemeClr val="tx2"/>
                </a:solidFill>
              </a:rPr>
              <a:t>Yahoo</a:t>
            </a:r>
            <a:r>
              <a:rPr lang="tr-TR" sz="2000" dirty="0">
                <a:solidFill>
                  <a:schemeClr val="tx2"/>
                </a:solidFill>
              </a:rPr>
              <a:t> gelmiş geçmiş en büyük veri hırsızlığına maruz kaldı.</a:t>
            </a:r>
          </a:p>
          <a:p>
            <a:endParaRPr lang="tr-TR" sz="2000" dirty="0">
              <a:solidFill>
                <a:schemeClr val="tx2"/>
              </a:solidFill>
            </a:endParaRPr>
          </a:p>
          <a:p>
            <a:r>
              <a:rPr lang="tr-TR" sz="2000" dirty="0">
                <a:solidFill>
                  <a:schemeClr val="tx2"/>
                </a:solidFill>
              </a:rPr>
              <a:t>Örnek: </a:t>
            </a:r>
            <a:r>
              <a:rPr lang="tr-TR" sz="2000" dirty="0" err="1">
                <a:solidFill>
                  <a:schemeClr val="tx2"/>
                </a:solidFill>
              </a:rPr>
              <a:t>CCleaner</a:t>
            </a:r>
            <a:r>
              <a:rPr lang="tr-TR" sz="2000" dirty="0">
                <a:solidFill>
                  <a:schemeClr val="tx2"/>
                </a:solidFill>
              </a:rPr>
              <a:t> uygulaması </a:t>
            </a:r>
            <a:r>
              <a:rPr lang="tr-TR" sz="2000" dirty="0" smtClean="0">
                <a:solidFill>
                  <a:schemeClr val="tx2"/>
                </a:solidFill>
              </a:rPr>
              <a:t>ele geçilerek içerisine virüs </a:t>
            </a:r>
            <a:r>
              <a:rPr lang="tr-TR" sz="2000" dirty="0">
                <a:solidFill>
                  <a:schemeClr val="tx2"/>
                </a:solidFill>
              </a:rPr>
              <a:t>yerleştirilerek tahmini 2.27 milyon kişinin verisi çalınmıştı. Eğer kullandığınız sürüm 5.33 ise sizde etkilenmiş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34454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755579" y="3435846"/>
            <a:ext cx="6784975" cy="1200150"/>
          </a:xfrm>
        </p:spPr>
        <p:txBody>
          <a:bodyPr/>
          <a:lstStyle/>
          <a:p>
            <a:r>
              <a:rPr lang="tr-TR" dirty="0" smtClean="0"/>
              <a:t>Neden Önemli?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4294967295"/>
          </p:nvPr>
        </p:nvSpPr>
        <p:spPr>
          <a:xfrm>
            <a:off x="755576" y="411510"/>
            <a:ext cx="7488832" cy="59406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sz="4000" b="1" dirty="0" smtClean="0"/>
              <a:t>İŞ SÜREKLİLİĞİ </a:t>
            </a:r>
            <a:r>
              <a:rPr lang="tr-TR" sz="3900" b="1" dirty="0" smtClean="0"/>
              <a:t>AKSAYABİLİR</a:t>
            </a:r>
            <a:endParaRPr lang="tr-TR" sz="40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827584" y="110341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WannaCry</a:t>
            </a:r>
            <a:r>
              <a:rPr lang="tr-TR" dirty="0" smtClean="0"/>
              <a:t>  virüsü dünya çapında zarara neden olmuştur. Birçok otomobil firması </a:t>
            </a:r>
            <a:r>
              <a:rPr lang="tr-TR" b="1" dirty="0" smtClean="0"/>
              <a:t>üretimi durdurmak </a:t>
            </a:r>
            <a:r>
              <a:rPr lang="tr-TR" dirty="0" smtClean="0"/>
              <a:t>zorunda kalmıştır. Ülkemizde Ford bu saldırılardan etkilenen firmalardan biridir.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03202"/>
            <a:ext cx="3925770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Metin kutusu 5"/>
          <p:cNvSpPr txBox="1"/>
          <p:nvPr/>
        </p:nvSpPr>
        <p:spPr>
          <a:xfrm>
            <a:off x="830531" y="2269629"/>
            <a:ext cx="374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Sabit diskleri şifreleyerek</a:t>
            </a:r>
          </a:p>
          <a:p>
            <a:r>
              <a:rPr lang="tr-TR" dirty="0"/>
              <a:t>k</a:t>
            </a:r>
            <a:r>
              <a:rPr lang="tr-TR" dirty="0" smtClean="0"/>
              <a:t>ullanıcıdan şifreyi kaldırma karşılığı ücret talep etmektedir.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50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755579" y="3435846"/>
            <a:ext cx="6784975" cy="1200150"/>
          </a:xfrm>
        </p:spPr>
        <p:txBody>
          <a:bodyPr/>
          <a:lstStyle/>
          <a:p>
            <a:r>
              <a:rPr lang="tr-TR" dirty="0" smtClean="0"/>
              <a:t>Neden Önemli?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4294967295"/>
          </p:nvPr>
        </p:nvSpPr>
        <p:spPr>
          <a:xfrm>
            <a:off x="755576" y="555526"/>
            <a:ext cx="7488832" cy="5940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b="1" dirty="0" smtClean="0"/>
              <a:t>PARA VE DEĞER KAYIPLARI OLUŞABİLİR</a:t>
            </a:r>
            <a:endParaRPr lang="tr-TR" sz="28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848999" y="1354001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NiceHash</a:t>
            </a:r>
            <a:r>
              <a:rPr lang="tr-TR" dirty="0"/>
              <a:t> firması büyük bir </a:t>
            </a:r>
            <a:r>
              <a:rPr lang="tr-TR" dirty="0" err="1"/>
              <a:t>Bitcoin</a:t>
            </a:r>
            <a:r>
              <a:rPr lang="tr-TR" dirty="0"/>
              <a:t>(kripto para) havuzu firması, 2017 yılında </a:t>
            </a:r>
            <a:r>
              <a:rPr lang="tr-TR" dirty="0" err="1"/>
              <a:t>hacklenerek</a:t>
            </a:r>
            <a:r>
              <a:rPr lang="tr-TR" dirty="0"/>
              <a:t> 4736 </a:t>
            </a:r>
            <a:r>
              <a:rPr lang="tr-TR" dirty="0" err="1"/>
              <a:t>Bitcoin</a:t>
            </a:r>
            <a:r>
              <a:rPr lang="tr-TR" dirty="0"/>
              <a:t> çalınmıştır. Firma yaklaşık 70 milyon dolar zarar </a:t>
            </a:r>
            <a:r>
              <a:rPr lang="tr-TR" dirty="0" smtClean="0"/>
              <a:t>etmiştir. 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848999" y="2386739"/>
            <a:ext cx="4155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Kripto paralarda, para </a:t>
            </a:r>
            <a:r>
              <a:rPr lang="tr-TR" dirty="0"/>
              <a:t>transfer edilen cüzdanların yeni olması nedeniyle, hesap geçmişinden suçluyu izlemek mümkün </a:t>
            </a:r>
            <a:r>
              <a:rPr lang="tr-TR" dirty="0" smtClean="0"/>
              <a:t>olmamaktadır.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14764"/>
            <a:ext cx="2952328" cy="13961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54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755579" y="3435846"/>
            <a:ext cx="6784975" cy="1200150"/>
          </a:xfrm>
        </p:spPr>
        <p:txBody>
          <a:bodyPr/>
          <a:lstStyle/>
          <a:p>
            <a:r>
              <a:rPr lang="tr-TR" dirty="0" smtClean="0"/>
              <a:t>Neden Önemli?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4294967295"/>
          </p:nvPr>
        </p:nvSpPr>
        <p:spPr>
          <a:xfrm>
            <a:off x="755576" y="142890"/>
            <a:ext cx="7560840" cy="9721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b="1" dirty="0" smtClean="0"/>
              <a:t>YASAL YAPTIRIMLARLA KARŞILAŞILABİLİR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83833" y="1033722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Genellikle ‘‘Bot Bilgisayar’’ yada ‘’</a:t>
            </a:r>
            <a:r>
              <a:rPr lang="tr-TR" sz="2000" dirty="0" err="1" smtClean="0"/>
              <a:t>Zombi</a:t>
            </a:r>
            <a:r>
              <a:rPr lang="tr-TR" sz="2000" dirty="0" smtClean="0"/>
              <a:t> Bilgisayar’’ olarak adlandırılan ve bilgisayarınıza yerleşen virüsler sizin bilgisayarınızdan saldırgan tarafından belirlenen adreslere saldırı düzenler.</a:t>
            </a:r>
          </a:p>
          <a:p>
            <a:endParaRPr lang="tr-TR" sz="2000" dirty="0" smtClean="0"/>
          </a:p>
          <a:p>
            <a:r>
              <a:rPr lang="tr-TR" sz="2000" dirty="0" smtClean="0"/>
              <a:t>Bu nedenle  yasal yaptırımlara maruz kalınabilir.</a:t>
            </a:r>
          </a:p>
          <a:p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7654"/>
            <a:ext cx="4409658" cy="1987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673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755579" y="3435846"/>
            <a:ext cx="6784975" cy="1200150"/>
          </a:xfrm>
        </p:spPr>
        <p:txBody>
          <a:bodyPr/>
          <a:lstStyle/>
          <a:p>
            <a:r>
              <a:rPr lang="tr-TR" dirty="0" smtClean="0"/>
              <a:t>Neden Önemli?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4294967295"/>
          </p:nvPr>
        </p:nvSpPr>
        <p:spPr>
          <a:xfrm>
            <a:off x="754492" y="0"/>
            <a:ext cx="7488832" cy="1782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 smtClean="0"/>
              <a:t>ELEKTRONİK ORTAMDA SİZİN ADINIZA İŞLEM YAPILABİLİR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55576" y="1576828"/>
            <a:ext cx="3743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Özellikle şifresi çalınan sosyal medya </a:t>
            </a:r>
          </a:p>
          <a:p>
            <a:r>
              <a:rPr lang="tr-TR" dirty="0" smtClean="0"/>
              <a:t>hesaplarından arkadaşlara mesaj </a:t>
            </a:r>
          </a:p>
          <a:p>
            <a:r>
              <a:rPr lang="tr-TR" dirty="0" smtClean="0"/>
              <a:t>göndererek para isteme olayları </a:t>
            </a:r>
          </a:p>
          <a:p>
            <a:r>
              <a:rPr lang="tr-TR" dirty="0" smtClean="0"/>
              <a:t>sıklıkla rastlanan vakalardır.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47614"/>
            <a:ext cx="424847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0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755579" y="3435846"/>
            <a:ext cx="6784975" cy="1200150"/>
          </a:xfrm>
        </p:spPr>
        <p:txBody>
          <a:bodyPr/>
          <a:lstStyle/>
          <a:p>
            <a:r>
              <a:rPr lang="tr-TR" dirty="0" smtClean="0"/>
              <a:t>Neden Önemli?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4294967295"/>
          </p:nvPr>
        </p:nvSpPr>
        <p:spPr>
          <a:xfrm>
            <a:off x="755576" y="141480"/>
            <a:ext cx="7488832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 smtClean="0"/>
              <a:t>SİBER SAVAŞLAR</a:t>
            </a:r>
            <a:endParaRPr lang="tr-TR" sz="40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9" y="932113"/>
            <a:ext cx="7416824" cy="271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75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755579" y="3435846"/>
            <a:ext cx="6784975" cy="1200150"/>
          </a:xfrm>
        </p:spPr>
        <p:txBody>
          <a:bodyPr/>
          <a:lstStyle/>
          <a:p>
            <a:r>
              <a:rPr lang="tr-TR" dirty="0" smtClean="0"/>
              <a:t>Neden Önemli?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4294967295"/>
          </p:nvPr>
        </p:nvSpPr>
        <p:spPr>
          <a:xfrm>
            <a:off x="755576" y="141480"/>
            <a:ext cx="7488832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 smtClean="0"/>
              <a:t>SİBER SAVAŞLAR</a:t>
            </a:r>
            <a:endParaRPr lang="tr-TR" sz="4000" b="1" dirty="0"/>
          </a:p>
        </p:txBody>
      </p:sp>
      <p:sp>
        <p:nvSpPr>
          <p:cNvPr id="5" name="Metin Yer Tutucusu 3"/>
          <p:cNvSpPr txBox="1">
            <a:spLocks/>
          </p:cNvSpPr>
          <p:nvPr/>
        </p:nvSpPr>
        <p:spPr>
          <a:xfrm>
            <a:off x="827584" y="843558"/>
            <a:ext cx="7416824" cy="30861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tr-TR" sz="2000" dirty="0" smtClean="0">
                <a:cs typeface="Arial" charset="0"/>
              </a:rPr>
              <a:t>BT </a:t>
            </a:r>
            <a:r>
              <a:rPr lang="tr-TR" sz="2000" dirty="0">
                <a:cs typeface="Arial" charset="0"/>
              </a:rPr>
              <a:t>sistemlerine yapılan saldırıların yoğunluk, saldırı tipleri, amaçları ve nedenleriyle çok fazla çeşitlik kazandığı günümüzde, organize bir şekilde düzenlenen ve adına "Siber Savaşlar" denilen </a:t>
            </a:r>
            <a:r>
              <a:rPr lang="tr-TR" sz="2000" b="1" dirty="0">
                <a:cs typeface="Arial" charset="0"/>
              </a:rPr>
              <a:t>uluslararası çapta büyük saldırılar </a:t>
            </a:r>
            <a:r>
              <a:rPr lang="tr-TR" sz="2000" dirty="0">
                <a:cs typeface="Arial" charset="0"/>
              </a:rPr>
              <a:t>dönemi yaşanmaktadır.</a:t>
            </a:r>
          </a:p>
          <a:p>
            <a:pPr marL="0" indent="0" algn="just" eaLnBrk="0" hangingPunc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tr-TR" sz="2000" b="1" dirty="0">
                <a:cs typeface="Arial" charset="0"/>
              </a:rPr>
              <a:t>Ülkelerin ticari, ekonomik, sivil ve askeri sistemlerinin </a:t>
            </a:r>
            <a:r>
              <a:rPr lang="tr-TR" sz="2000" dirty="0">
                <a:cs typeface="Arial" charset="0"/>
              </a:rPr>
              <a:t>kontrolleri büyük ölçüde dijital ortam üzerinde olması nedeniyle bu siber saldırılara karşı güvenlik önlemleri geliştirme ihtiyacı her geçen gün artmaktadır.</a:t>
            </a:r>
          </a:p>
          <a:p>
            <a:pPr marL="0" indent="0" algn="just" eaLnBrk="0" hangingPunc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tr-TR" sz="2100" dirty="0">
                <a:cs typeface="Arial" charset="0"/>
              </a:rPr>
              <a:t>Siber Saldırıların </a:t>
            </a:r>
            <a:r>
              <a:rPr lang="tr-TR" sz="2100" b="1" dirty="0">
                <a:cs typeface="Arial" charset="0"/>
              </a:rPr>
              <a:t>sebepleri</a:t>
            </a:r>
            <a:r>
              <a:rPr lang="tr-TR" sz="2100" dirty="0">
                <a:cs typeface="Arial" charset="0"/>
              </a:rPr>
              <a:t> incelendiğinde;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tr-TR" sz="2100" b="1" dirty="0">
                <a:cs typeface="Arial" charset="0"/>
              </a:rPr>
              <a:t>Bir devlete, kuruma, ya da çeşitli güç merkezlerine tepki göstermek,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tr-TR" sz="2100" b="1" dirty="0">
                <a:cs typeface="Arial" charset="0"/>
              </a:rPr>
              <a:t>Bilgi casusluğu yaparak çıkar sağlamak ,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tr-TR" sz="2100" b="1" dirty="0">
                <a:cs typeface="Arial" charset="0"/>
              </a:rPr>
              <a:t>Güç gösterisi yaparak sesini duyurmak,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tr-TR" sz="2100" b="1" dirty="0">
                <a:cs typeface="Arial" charset="0"/>
              </a:rPr>
              <a:t>Hedef bir kitlenin çalışmalarını engellemek</a:t>
            </a:r>
          </a:p>
          <a:p>
            <a:pPr marL="0" indent="0" algn="just" eaLnBrk="0" hangingPunc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None/>
            </a:pPr>
            <a:r>
              <a:rPr lang="tr-TR" sz="2100" dirty="0">
                <a:cs typeface="Arial" charset="0"/>
              </a:rPr>
              <a:t>gibi sebeplerle yapılmakta olduğu gözlenmektedir.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673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Tehditler nelerdir?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4294967295"/>
          </p:nvPr>
        </p:nvSpPr>
        <p:spPr>
          <a:xfrm>
            <a:off x="827584" y="519522"/>
            <a:ext cx="7416824" cy="30861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sz="3200" b="1" dirty="0" smtClean="0"/>
              <a:t>Bilgisiz ve Bilinçsiz Kullanım</a:t>
            </a:r>
          </a:p>
          <a:p>
            <a:pPr marL="0" indent="0">
              <a:buNone/>
            </a:pPr>
            <a:endParaRPr lang="tr-TR" sz="3200" b="1" dirty="0" smtClean="0"/>
          </a:p>
          <a:p>
            <a:r>
              <a:rPr lang="tr-TR" dirty="0" smtClean="0"/>
              <a:t>Temizlik görevlisinin sunucunun fişini çekmesi</a:t>
            </a:r>
          </a:p>
          <a:p>
            <a:r>
              <a:rPr lang="tr-TR" dirty="0" smtClean="0"/>
              <a:t>Eğitilmemiş çalışanın </a:t>
            </a:r>
            <a:r>
              <a:rPr lang="tr-TR" dirty="0" err="1" smtClean="0"/>
              <a:t>veritabanını</a:t>
            </a:r>
            <a:r>
              <a:rPr lang="tr-TR" dirty="0" smtClean="0"/>
              <a:t> silmesi</a:t>
            </a:r>
          </a:p>
          <a:p>
            <a:pPr marL="0" indent="0">
              <a:buNone/>
            </a:pPr>
            <a:endParaRPr lang="tr-TR" sz="3200" b="1" dirty="0" smtClean="0"/>
          </a:p>
          <a:p>
            <a:pPr marL="0" indent="0">
              <a:buNone/>
            </a:pPr>
            <a:r>
              <a:rPr lang="tr-TR" sz="3200" b="1" dirty="0" smtClean="0"/>
              <a:t>Kötü </a:t>
            </a:r>
            <a:r>
              <a:rPr lang="tr-TR" sz="3200" b="1" dirty="0"/>
              <a:t>Niyetli </a:t>
            </a:r>
            <a:r>
              <a:rPr lang="tr-TR" sz="3200" b="1" dirty="0" smtClean="0"/>
              <a:t>Hareketler</a:t>
            </a:r>
          </a:p>
          <a:p>
            <a:pPr marL="0" indent="0">
              <a:buNone/>
            </a:pPr>
            <a:endParaRPr lang="tr-TR" sz="3200" b="1" dirty="0"/>
          </a:p>
          <a:p>
            <a:r>
              <a:rPr lang="tr-TR" dirty="0" smtClean="0"/>
              <a:t>İşten çıkarılan çalışanın, kuruma ait web sitesini değiştirmesi</a:t>
            </a:r>
          </a:p>
          <a:p>
            <a:r>
              <a:rPr lang="tr-TR" dirty="0" smtClean="0"/>
              <a:t>Bir çalışanın ağda özel yazılım ile ağ trafiğini okuması</a:t>
            </a:r>
          </a:p>
          <a:p>
            <a:r>
              <a:rPr lang="tr-TR" dirty="0" smtClean="0"/>
              <a:t>Bir yöneticinin, geliştirilen ürünün planını rakip kuruma satması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23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651870"/>
            <a:ext cx="6781800" cy="977280"/>
          </a:xfrm>
        </p:spPr>
        <p:txBody>
          <a:bodyPr/>
          <a:lstStyle/>
          <a:p>
            <a:r>
              <a:rPr lang="tr-TR" dirty="0"/>
              <a:t>Tehditler nelerdir?</a:t>
            </a:r>
          </a:p>
        </p:txBody>
      </p:sp>
      <p:sp>
        <p:nvSpPr>
          <p:cNvPr id="3" name="Metin Yer Tutucusu 3"/>
          <p:cNvSpPr txBox="1">
            <a:spLocks/>
          </p:cNvSpPr>
          <p:nvPr/>
        </p:nvSpPr>
        <p:spPr>
          <a:xfrm>
            <a:off x="827584" y="519522"/>
            <a:ext cx="7416824" cy="30861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200" b="1" dirty="0"/>
              <a:t>Hedefe Yönelmiş </a:t>
            </a:r>
            <a:r>
              <a:rPr lang="tr-TR" sz="3200" b="1" dirty="0" smtClean="0"/>
              <a:t>Saldırılar</a:t>
            </a:r>
          </a:p>
          <a:p>
            <a:pPr marL="0" indent="0">
              <a:buNone/>
            </a:pPr>
            <a:endParaRPr lang="tr-TR" sz="3200" b="1" dirty="0" smtClean="0"/>
          </a:p>
          <a:p>
            <a:r>
              <a:rPr lang="tr-TR" dirty="0" smtClean="0"/>
              <a:t>Bir </a:t>
            </a:r>
            <a:r>
              <a:rPr lang="tr-TR" dirty="0"/>
              <a:t>saldırganın </a:t>
            </a:r>
            <a:r>
              <a:rPr lang="tr-TR" dirty="0" smtClean="0"/>
              <a:t>kurumun </a:t>
            </a:r>
            <a:r>
              <a:rPr lang="tr-TR" dirty="0"/>
              <a:t>korunan </a:t>
            </a:r>
            <a:r>
              <a:rPr lang="tr-TR" dirty="0" smtClean="0"/>
              <a:t>bilgisini çalması</a:t>
            </a:r>
          </a:p>
          <a:p>
            <a:endParaRPr lang="tr-TR" dirty="0" smtClean="0"/>
          </a:p>
          <a:p>
            <a:r>
              <a:rPr lang="tr-TR" dirty="0"/>
              <a:t>Birçok saldırganın kurum </a:t>
            </a:r>
            <a:r>
              <a:rPr lang="tr-TR" dirty="0" smtClean="0"/>
              <a:t>web sunucusunu servis </a:t>
            </a:r>
            <a:r>
              <a:rPr lang="tr-TR" dirty="0"/>
              <a:t>dışı bırakma saldırısı yapması</a:t>
            </a:r>
          </a:p>
        </p:txBody>
      </p:sp>
    </p:spTree>
    <p:extLst>
      <p:ext uri="{BB962C8B-B14F-4D97-AF65-F5344CB8AC3E}">
        <p14:creationId xmlns:p14="http://schemas.microsoft.com/office/powerpoint/2010/main" val="264562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7554416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Kullanıcı Bilincinin Önemi!</a:t>
            </a:r>
            <a:endParaRPr lang="tr-TR" dirty="0"/>
          </a:p>
        </p:txBody>
      </p:sp>
      <p:sp>
        <p:nvSpPr>
          <p:cNvPr id="3" name="Metin Yer Tutucusu 3"/>
          <p:cNvSpPr txBox="1">
            <a:spLocks/>
          </p:cNvSpPr>
          <p:nvPr/>
        </p:nvSpPr>
        <p:spPr>
          <a:xfrm>
            <a:off x="660374" y="318155"/>
            <a:ext cx="4248472" cy="34990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Bilgi güvenliğinin </a:t>
            </a:r>
            <a:r>
              <a:rPr lang="tr-TR" b="1" dirty="0"/>
              <a:t>en önemli </a:t>
            </a:r>
            <a:r>
              <a:rPr lang="tr-TR" dirty="0"/>
              <a:t>parçası </a:t>
            </a:r>
            <a:r>
              <a:rPr lang="tr-TR" b="1" dirty="0" smtClean="0"/>
              <a:t>kullanıcı güvenlik </a:t>
            </a:r>
            <a:r>
              <a:rPr lang="tr-TR" b="1" dirty="0"/>
              <a:t>bilinci</a:t>
            </a:r>
            <a:r>
              <a:rPr lang="tr-TR" dirty="0"/>
              <a:t>dir</a:t>
            </a:r>
            <a:r>
              <a:rPr lang="tr-TR" dirty="0" smtClean="0"/>
              <a:t>.</a:t>
            </a:r>
          </a:p>
          <a:p>
            <a:r>
              <a:rPr lang="tr-TR" dirty="0"/>
              <a:t>Oluşan güvenlik açıklıklarının büyük </a:t>
            </a:r>
            <a:r>
              <a:rPr lang="tr-TR" dirty="0" smtClean="0"/>
              <a:t>kısmı </a:t>
            </a:r>
            <a:r>
              <a:rPr lang="tr-TR" b="1" dirty="0" smtClean="0"/>
              <a:t>kullanıcı </a:t>
            </a:r>
            <a:r>
              <a:rPr lang="tr-TR" b="1" dirty="0"/>
              <a:t>hatasından </a:t>
            </a:r>
            <a:r>
              <a:rPr lang="tr-TR" dirty="0" smtClean="0"/>
              <a:t>kaynaklanmaktadır.</a:t>
            </a:r>
          </a:p>
          <a:p>
            <a:r>
              <a:rPr lang="tr-TR" dirty="0"/>
              <a:t>Saldırganlar (Hacker) çoğunlukla </a:t>
            </a:r>
            <a:r>
              <a:rPr lang="tr-TR" b="1" dirty="0" smtClean="0"/>
              <a:t>kullanıcı hatalarını </a:t>
            </a:r>
            <a:r>
              <a:rPr lang="tr-TR" dirty="0"/>
              <a:t>kullanmaktadır</a:t>
            </a:r>
            <a:r>
              <a:rPr lang="tr-TR" dirty="0" smtClean="0"/>
              <a:t>.</a:t>
            </a:r>
          </a:p>
          <a:p>
            <a:r>
              <a:rPr lang="tr-TR" dirty="0"/>
              <a:t>Sosyal mühendislik içerikli </a:t>
            </a:r>
            <a:r>
              <a:rPr lang="tr-TR" b="1" dirty="0"/>
              <a:t>bilgi </a:t>
            </a:r>
            <a:r>
              <a:rPr lang="tr-TR" b="1" dirty="0" smtClean="0"/>
              <a:t>edinme girişimleri</a:t>
            </a:r>
            <a:r>
              <a:rPr lang="tr-TR" dirty="0" smtClean="0"/>
              <a:t> </a:t>
            </a:r>
            <a:r>
              <a:rPr lang="tr-TR" dirty="0"/>
              <a:t>yaşanmaktadır.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25" y="437709"/>
            <a:ext cx="3648814" cy="3361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04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Eğitimin Amacı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55576" y="6275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4" name="İçerik Yer Tutucusu 1"/>
          <p:cNvSpPr txBox="1">
            <a:spLocks/>
          </p:cNvSpPr>
          <p:nvPr/>
        </p:nvSpPr>
        <p:spPr>
          <a:xfrm>
            <a:off x="762000" y="514350"/>
            <a:ext cx="7986464" cy="291465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eğitimin amacı, 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bilgi güvenliği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ne yönelik yaygın tehditler ile bu tehditlere karşı alınabilecek önlemler hakkında bilgi vermek ve bu konuda belirli bir 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farkındalık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oluşturmaktır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Bilgi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güvenlik yapısında 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 zayıf halka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olarak anılan 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son kullanıcıların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oluşturduğu tehdit tamamen ortadan kaldırılamasa da iyi planlanmış ve 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güvenlik bilinci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ni geliştirmeyi amaçlayan bir program, riskleri azaltmaya yardımcı olur. Bu eğitimin amacı, 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etkili bir güvenlik stratejisi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uygulayarak farkındalığı en üst seviyeye taşıyabilmektir.</a:t>
            </a:r>
          </a:p>
        </p:txBody>
      </p:sp>
    </p:spTree>
    <p:extLst>
      <p:ext uri="{BB962C8B-B14F-4D97-AF65-F5344CB8AC3E}">
        <p14:creationId xmlns:p14="http://schemas.microsoft.com/office/powerpoint/2010/main" val="39265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7554416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Kullanıcı Bilincinin Önemi!</a:t>
            </a:r>
            <a:endParaRPr lang="tr-TR" dirty="0"/>
          </a:p>
        </p:txBody>
      </p:sp>
      <p:sp>
        <p:nvSpPr>
          <p:cNvPr id="3" name="Metin Yer Tutucusu 3"/>
          <p:cNvSpPr txBox="1">
            <a:spLocks/>
          </p:cNvSpPr>
          <p:nvPr/>
        </p:nvSpPr>
        <p:spPr>
          <a:xfrm>
            <a:off x="758435" y="555526"/>
            <a:ext cx="4032448" cy="32043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Bir kullanıcının </a:t>
            </a:r>
            <a:r>
              <a:rPr lang="tr-TR" b="1" dirty="0"/>
              <a:t>güvenlik ihlali </a:t>
            </a:r>
            <a:r>
              <a:rPr lang="tr-TR" dirty="0"/>
              <a:t>tüm </a:t>
            </a:r>
            <a:r>
              <a:rPr lang="tr-TR" dirty="0" smtClean="0"/>
              <a:t>sistemi etkileyebilir.</a:t>
            </a:r>
          </a:p>
          <a:p>
            <a:endParaRPr lang="tr-TR" dirty="0" smtClean="0"/>
          </a:p>
          <a:p>
            <a:r>
              <a:rPr lang="tr-TR" dirty="0"/>
              <a:t>Teknik önlemler kullanıcı hatalarını </a:t>
            </a:r>
            <a:r>
              <a:rPr lang="tr-TR" dirty="0" smtClean="0"/>
              <a:t>önlemede yetersiz </a:t>
            </a:r>
            <a:r>
              <a:rPr lang="tr-TR" dirty="0"/>
              <a:t>kalmaktadır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/>
              <a:t>Kullanıcılar tarafından dikkat edilebilecek </a:t>
            </a:r>
            <a:r>
              <a:rPr lang="tr-TR" dirty="0" smtClean="0"/>
              <a:t>bazı kurallar </a:t>
            </a:r>
            <a:r>
              <a:rPr lang="tr-TR" dirty="0"/>
              <a:t>sistemlerin </a:t>
            </a:r>
            <a:r>
              <a:rPr lang="tr-TR" dirty="0" smtClean="0"/>
              <a:t>güvenliğinin sağlanmasında </a:t>
            </a:r>
            <a:r>
              <a:rPr lang="tr-TR" dirty="0"/>
              <a:t>kritik bir öneme sahiptir.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50" y="843558"/>
            <a:ext cx="4350247" cy="2344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7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759882"/>
            <a:ext cx="6781800" cy="86926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Kullanıcı Sorumlulukları</a:t>
            </a:r>
            <a:endParaRPr lang="tr-TR" dirty="0"/>
          </a:p>
        </p:txBody>
      </p:sp>
      <p:sp>
        <p:nvSpPr>
          <p:cNvPr id="4" name="Metin Yer Tutucusu 3"/>
          <p:cNvSpPr txBox="1">
            <a:spLocks/>
          </p:cNvSpPr>
          <p:nvPr/>
        </p:nvSpPr>
        <p:spPr>
          <a:xfrm>
            <a:off x="683568" y="483518"/>
            <a:ext cx="8352928" cy="30243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Bilgi </a:t>
            </a:r>
            <a:r>
              <a:rPr lang="tr-TR" dirty="0" smtClean="0"/>
              <a:t>güvenliğini </a:t>
            </a:r>
            <a:r>
              <a:rPr lang="tr-TR" dirty="0"/>
              <a:t>sağlamak </a:t>
            </a:r>
            <a:r>
              <a:rPr lang="tr-TR" b="1" dirty="0"/>
              <a:t>sadece bazı birimlerin sorumluluğunda değildir</a:t>
            </a:r>
            <a:r>
              <a:rPr lang="tr-TR" dirty="0"/>
              <a:t>!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Bilgi </a:t>
            </a:r>
            <a:r>
              <a:rPr lang="tr-TR" dirty="0"/>
              <a:t>Güvenliğini sağlamak;</a:t>
            </a:r>
          </a:p>
          <a:p>
            <a:pPr marL="0" indent="0" algn="ctr">
              <a:buNone/>
            </a:pPr>
            <a:r>
              <a:rPr lang="tr-TR" b="1" dirty="0">
                <a:solidFill>
                  <a:srgbClr val="FF0000"/>
                </a:solidFill>
              </a:rPr>
              <a:t>TÜM ÇALIŞANLARIN SORUMLULUĞUNDADIR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endParaRPr lang="tr-TR" b="1" dirty="0"/>
          </a:p>
          <a:p>
            <a:r>
              <a:rPr lang="tr-TR" dirty="0"/>
              <a:t>Saldırganlar çoğunlukla </a:t>
            </a:r>
            <a:r>
              <a:rPr lang="tr-TR" b="1" dirty="0"/>
              <a:t>kullanıcı hatalarını </a:t>
            </a:r>
            <a:r>
              <a:rPr lang="tr-TR" dirty="0"/>
              <a:t>kullanmaktadırlar.</a:t>
            </a:r>
          </a:p>
        </p:txBody>
      </p:sp>
    </p:spTree>
    <p:extLst>
      <p:ext uri="{BB962C8B-B14F-4D97-AF65-F5344CB8AC3E}">
        <p14:creationId xmlns:p14="http://schemas.microsoft.com/office/powerpoint/2010/main" val="31076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GÜVENLİK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32539"/>
            <a:ext cx="6192688" cy="227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FİZİKSEL GÜVENLİK</a:t>
            </a:r>
            <a:endParaRPr lang="tr-TR" dirty="0"/>
          </a:p>
        </p:txBody>
      </p:sp>
      <p:sp>
        <p:nvSpPr>
          <p:cNvPr id="3" name="Metin Yer Tutucusu 3"/>
          <p:cNvSpPr txBox="1">
            <a:spLocks/>
          </p:cNvSpPr>
          <p:nvPr/>
        </p:nvSpPr>
        <p:spPr>
          <a:xfrm>
            <a:off x="752567" y="627534"/>
            <a:ext cx="6120680" cy="30243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tr-TR" sz="2600" dirty="0"/>
              <a:t>Bir varlık için uygulanan etkin fiziksel tedbirler olmadığı sürece diğer tedbirlerin etkinliği çok fazla olmayacaktır. </a:t>
            </a:r>
          </a:p>
          <a:p>
            <a:pPr marL="342900" indent="-342900" algn="just">
              <a:lnSpc>
                <a:spcPct val="150000"/>
              </a:lnSpc>
            </a:pPr>
            <a:r>
              <a:rPr lang="tr-TR" dirty="0"/>
              <a:t>Yetkili </a:t>
            </a:r>
            <a:r>
              <a:rPr lang="tr-TR" dirty="0" smtClean="0"/>
              <a:t>kişinin </a:t>
            </a:r>
            <a:r>
              <a:rPr lang="tr-TR" dirty="0"/>
              <a:t>odada bulunmadığı zamanlarda oda </a:t>
            </a:r>
            <a:r>
              <a:rPr lang="tr-TR" b="1" dirty="0"/>
              <a:t>kilitli</a:t>
            </a:r>
            <a:r>
              <a:rPr lang="tr-TR" dirty="0"/>
              <a:t> tutulmalıdır</a:t>
            </a:r>
            <a:r>
              <a:rPr lang="tr-TR" dirty="0" smtClean="0"/>
              <a:t>.</a:t>
            </a:r>
          </a:p>
          <a:p>
            <a:pPr marL="342900" indent="-342900" algn="just">
              <a:lnSpc>
                <a:spcPct val="150000"/>
              </a:lnSpc>
            </a:pPr>
            <a:r>
              <a:rPr lang="tr-TR" dirty="0" smtClean="0"/>
              <a:t>Anahtar </a:t>
            </a:r>
            <a:r>
              <a:rPr lang="tr-TR" dirty="0"/>
              <a:t>personelde ve yedek anahtar </a:t>
            </a:r>
            <a:r>
              <a:rPr lang="tr-TR" b="1" dirty="0"/>
              <a:t>da ilgili birim amirinde </a:t>
            </a:r>
            <a:r>
              <a:rPr lang="tr-TR" dirty="0"/>
              <a:t>olmalıdır.</a:t>
            </a:r>
          </a:p>
          <a:p>
            <a:pPr marL="342900" indent="-342900" algn="just">
              <a:lnSpc>
                <a:spcPct val="150000"/>
              </a:lnSpc>
            </a:pPr>
            <a:r>
              <a:rPr lang="tr-TR" dirty="0"/>
              <a:t>CD, sarf malzemesi, sarf donanımlar vb. malzemeler mutlaka </a:t>
            </a:r>
            <a:r>
              <a:rPr lang="tr-TR" b="1" dirty="0"/>
              <a:t>kilitli ortamlarda </a:t>
            </a:r>
            <a:r>
              <a:rPr lang="tr-TR" dirty="0"/>
              <a:t>bulunmalıdır.</a:t>
            </a:r>
          </a:p>
          <a:p>
            <a:pPr marL="342900" indent="-342900" algn="just">
              <a:lnSpc>
                <a:spcPct val="150000"/>
              </a:lnSpc>
            </a:pPr>
            <a:r>
              <a:rPr lang="tr-TR" dirty="0"/>
              <a:t>Yetkisiz kişilerin ortama erişimleri </a:t>
            </a:r>
            <a:r>
              <a:rPr lang="tr-TR" b="1" dirty="0"/>
              <a:t>kontrollü</a:t>
            </a:r>
            <a:r>
              <a:rPr lang="tr-TR" dirty="0"/>
              <a:t> olmalıdır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5428" y="1495414"/>
            <a:ext cx="2592287" cy="1936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651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FİZİKSEL GÜVENLİK</a:t>
            </a:r>
            <a:endParaRPr lang="tr-TR" dirty="0"/>
          </a:p>
        </p:txBody>
      </p:sp>
      <p:sp>
        <p:nvSpPr>
          <p:cNvPr id="3" name="Metin Yer Tutucusu 3"/>
          <p:cNvSpPr txBox="1">
            <a:spLocks/>
          </p:cNvSpPr>
          <p:nvPr/>
        </p:nvSpPr>
        <p:spPr>
          <a:xfrm>
            <a:off x="683568" y="555526"/>
            <a:ext cx="4680520" cy="30243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</a:pPr>
            <a:r>
              <a:rPr lang="tr-TR" b="1" dirty="0" smtClean="0"/>
              <a:t>Kritik </a:t>
            </a:r>
            <a:r>
              <a:rPr lang="tr-TR" b="1" dirty="0"/>
              <a:t>bilgi içeren belgeler </a:t>
            </a:r>
            <a:r>
              <a:rPr lang="tr-TR" dirty="0"/>
              <a:t>yazıcılarda, fotokopi veya faks cihazlarında bırakılmamalıdır. </a:t>
            </a:r>
          </a:p>
          <a:p>
            <a:pPr marL="342900" indent="-342900" algn="just">
              <a:lnSpc>
                <a:spcPct val="150000"/>
              </a:lnSpc>
            </a:pPr>
            <a:r>
              <a:rPr lang="tr-TR" dirty="0"/>
              <a:t>Otomobil ile yapılan taşımalarda, bilgi içeren taşınabilir cihazlar bagajda taşınmalı, görünür şekilde araç içerisinde bırakılmamalıdır. </a:t>
            </a:r>
          </a:p>
          <a:p>
            <a:pPr marL="342900" indent="-342900" algn="just">
              <a:lnSpc>
                <a:spcPct val="150000"/>
              </a:lnSpc>
            </a:pPr>
            <a:r>
              <a:rPr lang="tr-TR" dirty="0"/>
              <a:t>Tüm </a:t>
            </a:r>
            <a:r>
              <a:rPr lang="tr-TR" b="1" dirty="0"/>
              <a:t>yedekleme ortamları fiziksel olarak güvenli </a:t>
            </a:r>
            <a:r>
              <a:rPr lang="tr-TR" dirty="0"/>
              <a:t>(nem, güneş, manyetik alan, toz, hırsızlık gibi tehditlerden korunabilecek) yerlerde saklanmalıdır.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31590"/>
            <a:ext cx="268829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58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FİZİKSEL GÜVENLİK</a:t>
            </a:r>
            <a:endParaRPr lang="tr-TR" dirty="0"/>
          </a:p>
        </p:txBody>
      </p:sp>
      <p:sp>
        <p:nvSpPr>
          <p:cNvPr id="3" name="Metin Yer Tutucusu 3"/>
          <p:cNvSpPr txBox="1">
            <a:spLocks/>
          </p:cNvSpPr>
          <p:nvPr/>
        </p:nvSpPr>
        <p:spPr>
          <a:xfrm>
            <a:off x="647932" y="554205"/>
            <a:ext cx="5364227" cy="30243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</a:pPr>
            <a:r>
              <a:rPr lang="tr-TR" dirty="0" smtClean="0"/>
              <a:t>Mesai </a:t>
            </a:r>
            <a:r>
              <a:rPr lang="tr-TR" dirty="0"/>
              <a:t>sonlarında ve çalışma ortamından ayrıldığınızda masaüstü ve/veya dizüstü </a:t>
            </a:r>
            <a:r>
              <a:rPr lang="tr-TR" b="1" dirty="0"/>
              <a:t>bilgisayarlar kilitlenmeli</a:t>
            </a:r>
            <a:r>
              <a:rPr lang="tr-TR" dirty="0"/>
              <a:t>, gizli bilgi içeren evrak ve dijital medyalar saklanmalıdır. </a:t>
            </a:r>
            <a:endParaRPr lang="tr-TR" dirty="0" smtClean="0"/>
          </a:p>
          <a:p>
            <a:pPr marL="342900" indent="-342900" algn="just">
              <a:lnSpc>
                <a:spcPct val="150000"/>
              </a:lnSpc>
            </a:pPr>
            <a:endParaRPr lang="tr-TR" dirty="0"/>
          </a:p>
          <a:p>
            <a:pPr marL="342900" indent="-342900" algn="just">
              <a:lnSpc>
                <a:spcPct val="150000"/>
              </a:lnSpc>
            </a:pPr>
            <a:r>
              <a:rPr lang="tr-TR" dirty="0"/>
              <a:t>Toplantı sonrasında </a:t>
            </a:r>
            <a:r>
              <a:rPr lang="tr-TR" b="1" dirty="0"/>
              <a:t>tahtaya yazılanlar temizlenmeli</a:t>
            </a:r>
            <a:r>
              <a:rPr lang="tr-TR" dirty="0"/>
              <a:t> ve toplantı odasında evrak bırakılmamalıdır</a:t>
            </a:r>
            <a:r>
              <a:rPr lang="tr-TR" dirty="0" smtClean="0"/>
              <a:t>.</a:t>
            </a:r>
          </a:p>
          <a:p>
            <a:pPr marL="342900" indent="-342900" algn="just">
              <a:lnSpc>
                <a:spcPct val="150000"/>
              </a:lnSpc>
            </a:pPr>
            <a:endParaRPr lang="tr-TR" dirty="0"/>
          </a:p>
          <a:p>
            <a:pPr marL="342900" indent="-342900" algn="just">
              <a:lnSpc>
                <a:spcPct val="150000"/>
              </a:lnSpc>
            </a:pPr>
            <a:r>
              <a:rPr lang="tr-TR" dirty="0"/>
              <a:t>Gizlilik derecesi yüksek bilgi ve belgelerin </a:t>
            </a:r>
            <a:r>
              <a:rPr lang="tr-TR" b="1" dirty="0"/>
              <a:t>kilitli dolap </a:t>
            </a:r>
            <a:r>
              <a:rPr lang="tr-TR" dirty="0"/>
              <a:t>ve çekmecelerde saklanması gerekmektedir.</a:t>
            </a:r>
          </a:p>
          <a:p>
            <a:pPr marL="342900" indent="-342900" algn="just">
              <a:lnSpc>
                <a:spcPct val="150000"/>
              </a:lnSpc>
            </a:pPr>
            <a:endParaRPr lang="tr-TR" dirty="0"/>
          </a:p>
        </p:txBody>
      </p:sp>
      <p:pic>
        <p:nvPicPr>
          <p:cNvPr id="5" name="Picture 4" descr="http://tuid.org.ua/wp-content/uploads/2012/09/turkiye-ile-ukrayna-bilgi-paylasaca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3"/>
          <a:stretch/>
        </p:blipFill>
        <p:spPr bwMode="auto">
          <a:xfrm>
            <a:off x="6136092" y="1174613"/>
            <a:ext cx="2815415" cy="1783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FİZİKSEL GÜVENLİK</a:t>
            </a:r>
            <a:endParaRPr lang="tr-TR" dirty="0"/>
          </a:p>
        </p:txBody>
      </p:sp>
      <p:sp>
        <p:nvSpPr>
          <p:cNvPr id="3" name="Metin Yer Tutucusu 3"/>
          <p:cNvSpPr txBox="1">
            <a:spLocks/>
          </p:cNvSpPr>
          <p:nvPr/>
        </p:nvSpPr>
        <p:spPr>
          <a:xfrm>
            <a:off x="677069" y="627534"/>
            <a:ext cx="4680520" cy="30243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</a:pPr>
            <a:r>
              <a:rPr lang="tr-TR" dirty="0" smtClean="0"/>
              <a:t>Gizlilik </a:t>
            </a:r>
            <a:r>
              <a:rPr lang="tr-TR" dirty="0"/>
              <a:t>derecesi yüksek bilgi içeren hiçbir varlık, </a:t>
            </a:r>
            <a:r>
              <a:rPr lang="tr-TR" b="1" dirty="0"/>
              <a:t>doğrudan çöpe atılmamalı</a:t>
            </a:r>
            <a:r>
              <a:rPr lang="tr-TR" dirty="0"/>
              <a:t>, kağıt imha makinası kullanılarak imha edilmelidir</a:t>
            </a:r>
            <a:r>
              <a:rPr lang="tr-TR" dirty="0" smtClean="0"/>
              <a:t>.</a:t>
            </a:r>
          </a:p>
          <a:p>
            <a:pPr marL="342900" indent="-342900" algn="just">
              <a:lnSpc>
                <a:spcPct val="150000"/>
              </a:lnSpc>
            </a:pPr>
            <a:endParaRPr lang="tr-TR" dirty="0"/>
          </a:p>
          <a:p>
            <a:pPr marL="342900" indent="-342900" algn="just">
              <a:lnSpc>
                <a:spcPct val="150000"/>
              </a:lnSpc>
            </a:pPr>
            <a:r>
              <a:rPr lang="tr-TR" dirty="0"/>
              <a:t>Bilişim ve bilgi işlem sistemleri üzerinde depolanan bilginin imhası gerekli olduğunda, “</a:t>
            </a:r>
            <a:r>
              <a:rPr lang="tr-TR" b="1" dirty="0"/>
              <a:t>Güvenli Bilgi Silme</a:t>
            </a:r>
            <a:r>
              <a:rPr lang="tr-TR" dirty="0"/>
              <a:t>” amaçlı programlar kullanılmalıdır.</a:t>
            </a:r>
          </a:p>
          <a:p>
            <a:pPr marL="342900" indent="-342900" algn="just">
              <a:lnSpc>
                <a:spcPct val="150000"/>
              </a:lnSpc>
            </a:pPr>
            <a:endParaRPr lang="tr-TR" dirty="0"/>
          </a:p>
        </p:txBody>
      </p:sp>
      <p:pic>
        <p:nvPicPr>
          <p:cNvPr id="6" name="Picture 2" descr="http://2.bp.blogspot.com/-YJrjPTre5T4/UOhT_Yj2gxI/AAAAAAAAFdo/-Z_nI26mXcw/s1600/Gece+%C3%A7%C3%B6p+atm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89" y="1059582"/>
            <a:ext cx="3002802" cy="19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759882"/>
            <a:ext cx="6781800" cy="86926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FİZİKSEL GÜVENLİK</a:t>
            </a:r>
            <a:endParaRPr lang="tr-TR" dirty="0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3" y="521476"/>
            <a:ext cx="4248150" cy="32146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5307" r="3611" b="11534"/>
          <a:stretch/>
        </p:blipFill>
        <p:spPr>
          <a:xfrm>
            <a:off x="5292080" y="1906723"/>
            <a:ext cx="3096344" cy="17821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148064" y="617925"/>
            <a:ext cx="3461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Alınan fiziksel önlemler </a:t>
            </a:r>
            <a:r>
              <a:rPr lang="tr-TR" dirty="0"/>
              <a:t>etkili </a:t>
            </a:r>
            <a:r>
              <a:rPr lang="tr-TR" dirty="0" smtClean="0"/>
              <a:t>ve</a:t>
            </a:r>
          </a:p>
          <a:p>
            <a:r>
              <a:rPr lang="tr-TR" b="1" dirty="0"/>
              <a:t>v</a:t>
            </a:r>
            <a:r>
              <a:rPr lang="tr-TR" b="1" dirty="0" smtClean="0"/>
              <a:t>arlığın </a:t>
            </a:r>
            <a:r>
              <a:rPr lang="tr-TR" b="1" dirty="0"/>
              <a:t>amacına hizmet </a:t>
            </a:r>
            <a:r>
              <a:rPr lang="tr-TR" dirty="0"/>
              <a:t>etmesini </a:t>
            </a:r>
            <a:endParaRPr lang="tr-TR" dirty="0" smtClean="0"/>
          </a:p>
          <a:p>
            <a:r>
              <a:rPr lang="tr-TR" dirty="0" smtClean="0"/>
              <a:t>engelleyen </a:t>
            </a:r>
            <a:r>
              <a:rPr lang="tr-TR" dirty="0"/>
              <a:t>önlemler alınmamalıdır.</a:t>
            </a:r>
          </a:p>
          <a:p>
            <a:r>
              <a:rPr lang="tr-TR" dirty="0" smtClean="0"/>
              <a:t>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837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759882"/>
            <a:ext cx="6781800" cy="86926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FİZİKSEL GÜVENLİK</a:t>
            </a:r>
            <a:endParaRPr lang="tr-TR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8" y="916376"/>
            <a:ext cx="7488832" cy="280831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62000" y="474226"/>
            <a:ext cx="7180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Etkin çözümler tercih edilmelidir. İşe yaramayacak önlemler </a:t>
            </a:r>
            <a:r>
              <a:rPr lang="tr-TR" dirty="0" smtClean="0"/>
              <a:t>alınmamalıdır.</a:t>
            </a:r>
            <a:endParaRPr lang="tr-TR" dirty="0"/>
          </a:p>
        </p:txBody>
      </p:sp>
      <p:sp>
        <p:nvSpPr>
          <p:cNvPr id="3" name="Oval 2"/>
          <p:cNvSpPr/>
          <p:nvPr/>
        </p:nvSpPr>
        <p:spPr>
          <a:xfrm>
            <a:off x="4283968" y="1995686"/>
            <a:ext cx="936104" cy="720080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8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759882"/>
            <a:ext cx="6781800" cy="86926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FİZİKSEL GÜVENLİK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83568" y="33950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Kritik </a:t>
            </a:r>
            <a:r>
              <a:rPr lang="tr-TR" b="1" dirty="0"/>
              <a:t>odalar </a:t>
            </a:r>
            <a:r>
              <a:rPr lang="tr-TR" dirty="0" err="1" smtClean="0"/>
              <a:t>adreslenmemelidir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Fayda </a:t>
            </a:r>
            <a:r>
              <a:rPr lang="tr-TR" dirty="0"/>
              <a:t>– Maliyet analizi yapılmalıdır. Güvenliği sağlamak varlığın kendi değerini geçmemelidir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7" y="1247705"/>
            <a:ext cx="4160462" cy="234026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4"/>
          <a:stretch/>
        </p:blipFill>
        <p:spPr>
          <a:xfrm>
            <a:off x="4963008" y="1242603"/>
            <a:ext cx="2849352" cy="23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İÇERİK</a:t>
            </a:r>
            <a:endParaRPr lang="tr-TR" dirty="0"/>
          </a:p>
        </p:txBody>
      </p:sp>
      <p:sp>
        <p:nvSpPr>
          <p:cNvPr id="3" name="Metin Yer Tutucusu 5"/>
          <p:cNvSpPr txBox="1">
            <a:spLocks/>
          </p:cNvSpPr>
          <p:nvPr/>
        </p:nvSpPr>
        <p:spPr>
          <a:xfrm>
            <a:off x="3059832" y="302871"/>
            <a:ext cx="5688632" cy="4248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z="2000" dirty="0" smtClean="0"/>
              <a:t>Temel </a:t>
            </a:r>
            <a:r>
              <a:rPr lang="tr-TR" sz="2000" dirty="0"/>
              <a:t>kavramlar</a:t>
            </a:r>
          </a:p>
          <a:p>
            <a:pPr lvl="0"/>
            <a:r>
              <a:rPr lang="tr-TR" sz="2000" dirty="0"/>
              <a:t>Bilgi güvenliği neden önemli?</a:t>
            </a:r>
          </a:p>
          <a:p>
            <a:pPr lvl="0"/>
            <a:r>
              <a:rPr lang="tr-TR" sz="2000" dirty="0"/>
              <a:t>Bilgi güvenliğine yönelik tehditler</a:t>
            </a:r>
          </a:p>
          <a:p>
            <a:pPr lvl="0"/>
            <a:r>
              <a:rPr lang="tr-TR" sz="2000" dirty="0"/>
              <a:t>Temel sorumluluklar</a:t>
            </a:r>
          </a:p>
          <a:p>
            <a:pPr lvl="0"/>
            <a:r>
              <a:rPr lang="tr-TR" sz="2000" dirty="0"/>
              <a:t>Fiziksel güvenlik nedir, ne değildir?</a:t>
            </a:r>
          </a:p>
          <a:p>
            <a:pPr lvl="0"/>
            <a:r>
              <a:rPr lang="tr-TR" sz="2000" dirty="0"/>
              <a:t>Bilgisayar güvenliği için dikkat edilmesi gerekenler</a:t>
            </a:r>
          </a:p>
          <a:p>
            <a:pPr lvl="0"/>
            <a:r>
              <a:rPr lang="tr-TR" sz="2000" dirty="0"/>
              <a:t>Parola güvenliği nasıl sağlanır</a:t>
            </a:r>
            <a:r>
              <a:rPr lang="tr-TR" sz="2000" dirty="0" smtClean="0"/>
              <a:t>?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7534"/>
            <a:ext cx="2490683" cy="2194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959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9502"/>
            <a:ext cx="766227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4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Bilgisayar Güvenliği</a:t>
            </a:r>
            <a:endParaRPr lang="tr-TR" dirty="0"/>
          </a:p>
        </p:txBody>
      </p:sp>
      <p:sp>
        <p:nvSpPr>
          <p:cNvPr id="3" name="Metin Yer Tutucusu 3"/>
          <p:cNvSpPr txBox="1">
            <a:spLocks/>
          </p:cNvSpPr>
          <p:nvPr/>
        </p:nvSpPr>
        <p:spPr>
          <a:xfrm>
            <a:off x="762000" y="555526"/>
            <a:ext cx="4176464" cy="30243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smtClean="0"/>
              <a:t>Kişisel verilerin korunması için önce bilgisayarımıza yönelik tehditleri bilmeliyiz.</a:t>
            </a:r>
          </a:p>
          <a:p>
            <a:pPr marL="0" indent="0">
              <a:buNone/>
            </a:pPr>
            <a:endParaRPr lang="tr-TR" b="1" dirty="0" smtClean="0"/>
          </a:p>
          <a:p>
            <a:r>
              <a:rPr lang="tr-TR" dirty="0" smtClean="0"/>
              <a:t>Virüsler</a:t>
            </a:r>
          </a:p>
          <a:p>
            <a:r>
              <a:rPr lang="tr-TR" dirty="0" smtClean="0"/>
              <a:t>Casus Yazılımlar</a:t>
            </a:r>
          </a:p>
          <a:p>
            <a:r>
              <a:rPr lang="tr-TR" dirty="0" smtClean="0"/>
              <a:t>Solucanlar</a:t>
            </a:r>
          </a:p>
          <a:p>
            <a:r>
              <a:rPr lang="tr-TR" dirty="0" smtClean="0"/>
              <a:t>Reklam yazılımları</a:t>
            </a:r>
          </a:p>
          <a:p>
            <a:r>
              <a:rPr lang="tr-TR" dirty="0" smtClean="0"/>
              <a:t>Truva atları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951570"/>
            <a:ext cx="445733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0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Bilgisayar Güvenliği</a:t>
            </a:r>
            <a:endParaRPr lang="tr-TR" dirty="0"/>
          </a:p>
        </p:txBody>
      </p:sp>
      <p:sp>
        <p:nvSpPr>
          <p:cNvPr id="3" name="Metin Yer Tutucusu 3"/>
          <p:cNvSpPr txBox="1">
            <a:spLocks/>
          </p:cNvSpPr>
          <p:nvPr/>
        </p:nvSpPr>
        <p:spPr>
          <a:xfrm>
            <a:off x="467544" y="411510"/>
            <a:ext cx="7992888" cy="486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 smtClean="0"/>
              <a:t>VİRÜSLER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32" y="1653648"/>
            <a:ext cx="2975130" cy="19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Metin Yer Tutucusu 3"/>
          <p:cNvSpPr txBox="1">
            <a:spLocks/>
          </p:cNvSpPr>
          <p:nvPr/>
        </p:nvSpPr>
        <p:spPr>
          <a:xfrm>
            <a:off x="467544" y="951570"/>
            <a:ext cx="4176464" cy="25922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683568" y="89756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/>
              <a:t>Bilgisayar virüsü, </a:t>
            </a:r>
            <a:r>
              <a:rPr lang="tr-TR" sz="1600" b="1" dirty="0"/>
              <a:t>kullanıcının izni ya da bilgisi dahilinde olmadan </a:t>
            </a:r>
            <a:r>
              <a:rPr lang="tr-TR" sz="1600" dirty="0"/>
              <a:t>bilgisayarın çalışma şeklini değiştiren ve kendini diğer dosyaların içerisinde gizlemeye çalışan aslında bir tür bilgisayar </a:t>
            </a:r>
            <a:r>
              <a:rPr lang="tr-TR" sz="1600" dirty="0" smtClean="0"/>
              <a:t>programıdır.</a:t>
            </a:r>
            <a:endParaRPr lang="tr-TR" sz="1600" dirty="0"/>
          </a:p>
        </p:txBody>
      </p:sp>
      <p:sp>
        <p:nvSpPr>
          <p:cNvPr id="8" name="Dikdörtgen 7"/>
          <p:cNvSpPr/>
          <p:nvPr/>
        </p:nvSpPr>
        <p:spPr>
          <a:xfrm>
            <a:off x="683568" y="1779662"/>
            <a:ext cx="4896544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 smtClean="0"/>
              <a:t>Bilgisayarımıza bulaşarak </a:t>
            </a:r>
            <a:r>
              <a:rPr lang="tr-TR" sz="1600" b="1" dirty="0" smtClean="0"/>
              <a:t>dosya </a:t>
            </a:r>
            <a:r>
              <a:rPr lang="tr-TR" sz="1600" b="1" dirty="0"/>
              <a:t>ve programlarımıza </a:t>
            </a:r>
            <a:r>
              <a:rPr lang="tr-TR" sz="1600" dirty="0"/>
              <a:t>zarar verir. 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/>
              <a:t>Virüsler bilgisayarınızda </a:t>
            </a:r>
            <a:r>
              <a:rPr lang="tr-TR" sz="1600" b="1" dirty="0"/>
              <a:t>bilgileri bozabilir </a:t>
            </a:r>
            <a:r>
              <a:rPr lang="tr-TR" sz="1600" dirty="0"/>
              <a:t>hatta silebilir. 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/>
              <a:t>Bilgisayar virüsü pek çok zararlı yazılımdan çok daha tehlikelidir çünkü doğrudan </a:t>
            </a:r>
            <a:r>
              <a:rPr lang="tr-TR" sz="1600" b="1" dirty="0"/>
              <a:t>dosyalarınıza zarar </a:t>
            </a:r>
            <a:r>
              <a:rPr lang="tr-TR" sz="1600" b="1" dirty="0" smtClean="0"/>
              <a:t>verirler</a:t>
            </a:r>
            <a:r>
              <a:rPr lang="tr-TR" sz="1600" dirty="0" smtClean="0"/>
              <a:t>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1258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Bilgisayar Güvenliği</a:t>
            </a:r>
            <a:endParaRPr lang="tr-TR" dirty="0"/>
          </a:p>
        </p:txBody>
      </p:sp>
      <p:sp>
        <p:nvSpPr>
          <p:cNvPr id="3" name="Metin Yer Tutucusu 3"/>
          <p:cNvSpPr txBox="1">
            <a:spLocks/>
          </p:cNvSpPr>
          <p:nvPr/>
        </p:nvSpPr>
        <p:spPr>
          <a:xfrm>
            <a:off x="467544" y="286327"/>
            <a:ext cx="7992888" cy="486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/>
              <a:t>TRUVA ATI (TROJAN)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00" y="1803469"/>
            <a:ext cx="3248463" cy="1932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Metin Yer Tutucusu 3"/>
          <p:cNvSpPr txBox="1">
            <a:spLocks/>
          </p:cNvSpPr>
          <p:nvPr/>
        </p:nvSpPr>
        <p:spPr>
          <a:xfrm>
            <a:off x="467544" y="951570"/>
            <a:ext cx="4176464" cy="25922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647564" y="673633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/>
              <a:t>Bilgisayar yazılım terimi olarak Truva atı zararlı kod içeren yazılım demektir. Terim klasik Truva atı </a:t>
            </a:r>
            <a:r>
              <a:rPr lang="tr-TR" sz="1600" dirty="0" smtClean="0"/>
              <a:t>efsanesinden </a:t>
            </a:r>
            <a:r>
              <a:rPr lang="tr-TR" sz="1600" dirty="0"/>
              <a:t>türetilmiştir. Kullanıcıya </a:t>
            </a:r>
            <a:r>
              <a:rPr lang="tr-TR" sz="1600" b="1" dirty="0"/>
              <a:t>faydalı program gibi görünen </a:t>
            </a:r>
            <a:r>
              <a:rPr lang="tr-TR" sz="1600" dirty="0"/>
              <a:t>yazılım çalıştırıldığında bilgilerinize veya diğer programlarınıza </a:t>
            </a:r>
            <a:r>
              <a:rPr lang="tr-TR" sz="1600" b="1" dirty="0"/>
              <a:t>zarar</a:t>
            </a:r>
            <a:r>
              <a:rPr lang="tr-TR" sz="1600" dirty="0"/>
              <a:t> </a:t>
            </a:r>
            <a:r>
              <a:rPr lang="tr-TR" sz="1600" dirty="0" smtClean="0"/>
              <a:t>verir.</a:t>
            </a:r>
            <a:endParaRPr lang="tr-TR" sz="1600" dirty="0"/>
          </a:p>
        </p:txBody>
      </p:sp>
      <p:sp>
        <p:nvSpPr>
          <p:cNvPr id="8" name="Dikdörtgen 7"/>
          <p:cNvSpPr/>
          <p:nvPr/>
        </p:nvSpPr>
        <p:spPr>
          <a:xfrm>
            <a:off x="647564" y="1487561"/>
            <a:ext cx="4968553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/>
              <a:t>Bilgisayarınızı uzakta erişime açabilirler,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/>
              <a:t>Elektronik posta gönderebilirler,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/>
              <a:t>Verilerinizi bozabilirler,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/>
              <a:t>Ağ geçitlerine saklanabilirler,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/>
              <a:t>Ağ dosya yükleme sistemine bulaşabilirler,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/>
              <a:t>Güvenlik yazılımınızı devre dışı bırakabilirler,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/>
              <a:t>Hizmet dışı saldırısı uygulayabilirler,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/>
              <a:t>İnternet erişiminize zarar verebilirler.</a:t>
            </a:r>
          </a:p>
        </p:txBody>
      </p:sp>
    </p:spTree>
    <p:extLst>
      <p:ext uri="{BB962C8B-B14F-4D97-AF65-F5344CB8AC3E}">
        <p14:creationId xmlns:p14="http://schemas.microsoft.com/office/powerpoint/2010/main" val="25667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Bilgisayar Güvenliği</a:t>
            </a:r>
            <a:endParaRPr lang="tr-TR" dirty="0"/>
          </a:p>
        </p:txBody>
      </p:sp>
      <p:sp>
        <p:nvSpPr>
          <p:cNvPr id="3" name="Metin Yer Tutucusu 3"/>
          <p:cNvSpPr txBox="1">
            <a:spLocks/>
          </p:cNvSpPr>
          <p:nvPr/>
        </p:nvSpPr>
        <p:spPr>
          <a:xfrm>
            <a:off x="467544" y="354621"/>
            <a:ext cx="7992888" cy="486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/>
              <a:t>SOLUCAN (WORM)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77415"/>
            <a:ext cx="2374031" cy="19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Metin Yer Tutucusu 3"/>
          <p:cNvSpPr txBox="1">
            <a:spLocks/>
          </p:cNvSpPr>
          <p:nvPr/>
        </p:nvSpPr>
        <p:spPr>
          <a:xfrm>
            <a:off x="467544" y="951570"/>
            <a:ext cx="4176464" cy="25922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738829" y="751214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Bilgisayar sistemleri üzerinde kendilerini otomatik olarak çoğaltan, sistemi çökertmeye veya yavaşlatmaya çalışan zararlı yazılım türüne </a:t>
            </a:r>
            <a:r>
              <a:rPr lang="tr-TR" sz="2000" dirty="0" smtClean="0"/>
              <a:t>solucan(</a:t>
            </a:r>
            <a:r>
              <a:rPr lang="tr-TR" sz="2000" b="1" dirty="0" err="1" smtClean="0"/>
              <a:t>worm</a:t>
            </a:r>
            <a:r>
              <a:rPr lang="tr-TR" sz="2000" b="1" dirty="0" smtClean="0"/>
              <a:t>)</a:t>
            </a:r>
            <a:r>
              <a:rPr lang="tr-TR" sz="2000" dirty="0"/>
              <a:t> </a:t>
            </a:r>
            <a:r>
              <a:rPr lang="tr-TR" sz="2000" dirty="0" smtClean="0"/>
              <a:t>denir.</a:t>
            </a:r>
            <a:endParaRPr lang="tr-TR" sz="2000" dirty="0"/>
          </a:p>
        </p:txBody>
      </p:sp>
      <p:sp>
        <p:nvSpPr>
          <p:cNvPr id="8" name="Dikdörtgen 7"/>
          <p:cNvSpPr/>
          <p:nvPr/>
        </p:nvSpPr>
        <p:spPr>
          <a:xfrm>
            <a:off x="683568" y="1777186"/>
            <a:ext cx="5328592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/>
              <a:t>Bu zararlı yazılım türü çalışmak için kullanıcı müdahalesi beklemez</a:t>
            </a:r>
            <a:r>
              <a:rPr lang="tr-TR" sz="1600" dirty="0" smtClean="0"/>
              <a:t>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 smtClean="0"/>
              <a:t>Sistemlerde ki </a:t>
            </a:r>
            <a:r>
              <a:rPr lang="tr-TR" sz="1600" dirty="0"/>
              <a:t>kaynak tüketimine ve bazı uygulamaların çalışmamasına neden olur</a:t>
            </a:r>
            <a:r>
              <a:rPr lang="tr-TR" sz="1600" dirty="0" smtClean="0"/>
              <a:t>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 smtClean="0"/>
              <a:t>Arka </a:t>
            </a:r>
            <a:r>
              <a:rPr lang="tr-TR" sz="1600" dirty="0"/>
              <a:t>kapı (</a:t>
            </a:r>
            <a:r>
              <a:rPr lang="tr-TR" sz="1600" b="1" dirty="0" err="1"/>
              <a:t>backdoor</a:t>
            </a:r>
            <a:r>
              <a:rPr lang="tr-TR" sz="1600" dirty="0"/>
              <a:t>) oluşturarak sisteme uzaktan bağlantı yapılmasını sağlar</a:t>
            </a:r>
            <a:r>
              <a:rPr lang="tr-TR" sz="1600" dirty="0" smtClean="0"/>
              <a:t>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75229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Bilgisayar Güvenliği</a:t>
            </a:r>
            <a:endParaRPr lang="tr-TR" dirty="0"/>
          </a:p>
        </p:txBody>
      </p:sp>
      <p:sp>
        <p:nvSpPr>
          <p:cNvPr id="3" name="Metin Yer Tutucusu 3"/>
          <p:cNvSpPr txBox="1">
            <a:spLocks/>
          </p:cNvSpPr>
          <p:nvPr/>
        </p:nvSpPr>
        <p:spPr>
          <a:xfrm>
            <a:off x="477320" y="319761"/>
            <a:ext cx="7992888" cy="486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/>
              <a:t>REKLAM YAZILIMI (ADWARE)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01" y="897564"/>
            <a:ext cx="4207497" cy="253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Metin Yer Tutucusu 3"/>
          <p:cNvSpPr txBox="1">
            <a:spLocks/>
          </p:cNvSpPr>
          <p:nvPr/>
        </p:nvSpPr>
        <p:spPr>
          <a:xfrm>
            <a:off x="467544" y="951570"/>
            <a:ext cx="4176464" cy="25922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683568" y="931884"/>
            <a:ext cx="33878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err="1"/>
              <a:t>Adware</a:t>
            </a:r>
            <a:r>
              <a:rPr lang="tr-TR" sz="1600" dirty="0"/>
              <a:t> (Reklam Yazılımı), bilgisayarınızda reklamlar görüntülemek, arama isteklerinizi reklam web sitelerine yeniden yönlendirmek ve özelleştirilmiş reklamların görüntülenmesi için ziyaret ettiğiniz web sitelerinin türleri gibi hakkınızdaki </a:t>
            </a:r>
            <a:r>
              <a:rPr lang="tr-TR" sz="1600" b="1" dirty="0"/>
              <a:t>pazarlama verilerini toplamak</a:t>
            </a:r>
            <a:r>
              <a:rPr lang="tr-TR" sz="1600" dirty="0"/>
              <a:t> amacıyla tasarlanmış programlara verilen addır.</a:t>
            </a:r>
          </a:p>
        </p:txBody>
      </p:sp>
    </p:spTree>
    <p:extLst>
      <p:ext uri="{BB962C8B-B14F-4D97-AF65-F5344CB8AC3E}">
        <p14:creationId xmlns:p14="http://schemas.microsoft.com/office/powerpoint/2010/main" val="91803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Bilgisayar Güvenliği</a:t>
            </a:r>
            <a:endParaRPr lang="tr-TR" dirty="0"/>
          </a:p>
        </p:txBody>
      </p:sp>
      <p:sp>
        <p:nvSpPr>
          <p:cNvPr id="3" name="Metin Yer Tutucusu 3"/>
          <p:cNvSpPr txBox="1">
            <a:spLocks/>
          </p:cNvSpPr>
          <p:nvPr/>
        </p:nvSpPr>
        <p:spPr>
          <a:xfrm>
            <a:off x="467544" y="356812"/>
            <a:ext cx="7992888" cy="486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/>
              <a:t>CASUS YAZILIM (SPYWARE)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82244"/>
            <a:ext cx="2232248" cy="2293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Metin Yer Tutucusu 3"/>
          <p:cNvSpPr txBox="1">
            <a:spLocks/>
          </p:cNvSpPr>
          <p:nvPr/>
        </p:nvSpPr>
        <p:spPr>
          <a:xfrm>
            <a:off x="467544" y="951570"/>
            <a:ext cx="4176464" cy="25922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683568" y="89756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/>
              <a:t>Spyware</a:t>
            </a:r>
            <a:r>
              <a:rPr lang="tr-TR" sz="2000" dirty="0"/>
              <a:t>, bilgisayar kullanıcısının kendi rızası ve/veya bilgisi dışında veri toplayan casus yazılımlardır</a:t>
            </a:r>
            <a:r>
              <a:rPr lang="tr-TR" sz="2000" dirty="0" smtClean="0"/>
              <a:t>.</a:t>
            </a:r>
            <a:r>
              <a:rPr lang="tr-TR" sz="2000" dirty="0"/>
              <a:t>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83568" y="1953075"/>
            <a:ext cx="496855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dirty="0"/>
              <a:t>K</a:t>
            </a:r>
            <a:r>
              <a:rPr lang="tr-TR" dirty="0" smtClean="0"/>
              <a:t>ullanıcının </a:t>
            </a:r>
            <a:r>
              <a:rPr lang="tr-TR" dirty="0"/>
              <a:t>klavyede bastığı tuşları </a:t>
            </a:r>
            <a:r>
              <a:rPr lang="tr-TR" dirty="0" smtClean="0"/>
              <a:t>kaydetmek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dirty="0" smtClean="0"/>
              <a:t>Görüntülediği </a:t>
            </a:r>
            <a:r>
              <a:rPr lang="tr-TR" dirty="0"/>
              <a:t>web sayfalarının kaydını </a:t>
            </a:r>
            <a:r>
              <a:rPr lang="tr-TR" dirty="0" smtClean="0"/>
              <a:t>tutmak.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dirty="0" smtClean="0"/>
              <a:t>Sabit </a:t>
            </a:r>
            <a:r>
              <a:rPr lang="tr-TR" dirty="0"/>
              <a:t>diskindeki verileri </a:t>
            </a:r>
            <a:r>
              <a:rPr lang="tr-TR" dirty="0" smtClean="0"/>
              <a:t>taramak.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dirty="0"/>
              <a:t>İnternet'te yapılan aramaları </a:t>
            </a:r>
            <a:r>
              <a:rPr lang="tr-TR" dirty="0" smtClean="0"/>
              <a:t>izlemek.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10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Bilgisayar Güvenliği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43558"/>
            <a:ext cx="3362868" cy="324392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83568" y="1059582"/>
            <a:ext cx="5472609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dirty="0"/>
              <a:t>Kullandığınız işletim sistemine ait </a:t>
            </a:r>
            <a:r>
              <a:rPr lang="tr-TR" b="1" dirty="0"/>
              <a:t>güncel</a:t>
            </a:r>
            <a:r>
              <a:rPr lang="tr-TR" dirty="0"/>
              <a:t>leştirmeleri ihmal etmeyin.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b="1" dirty="0"/>
              <a:t>Ödül, hediye</a:t>
            </a:r>
            <a:r>
              <a:rPr lang="tr-TR" dirty="0"/>
              <a:t> vs. kazandığınızı belirten reklamlara aldanmayın, tıklamayın.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dirty="0"/>
              <a:t>Güvenmediğiniz bir bilgisayara USB bellek, hafıza kartı vs. takmayın</a:t>
            </a:r>
            <a:r>
              <a:rPr lang="tr-TR" dirty="0" smtClean="0"/>
              <a:t>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dirty="0" smtClean="0"/>
              <a:t>Kuruma ait </a:t>
            </a:r>
            <a:r>
              <a:rPr lang="tr-TR" b="1" dirty="0" err="1" smtClean="0"/>
              <a:t>antivirüs</a:t>
            </a:r>
            <a:r>
              <a:rPr lang="tr-TR" dirty="0" smtClean="0"/>
              <a:t> programı bilgisayarınızda yüklü olmalı ve </a:t>
            </a:r>
            <a:r>
              <a:rPr lang="tr-TR" b="1" dirty="0" smtClean="0"/>
              <a:t>güncel</a:t>
            </a:r>
            <a:r>
              <a:rPr lang="tr-TR" dirty="0" smtClean="0"/>
              <a:t> olmalı. Eğer güncelleme de sıkıntı çekiyorsanız yardım almalısınız.</a:t>
            </a:r>
            <a:endParaRPr lang="tr-TR" dirty="0"/>
          </a:p>
        </p:txBody>
      </p:sp>
      <p:sp>
        <p:nvSpPr>
          <p:cNvPr id="5" name="Metin Yer Tutucusu 3"/>
          <p:cNvSpPr txBox="1">
            <a:spLocks/>
          </p:cNvSpPr>
          <p:nvPr/>
        </p:nvSpPr>
        <p:spPr>
          <a:xfrm>
            <a:off x="467544" y="411510"/>
            <a:ext cx="7992888" cy="486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 smtClean="0"/>
              <a:t>Korunma Yolları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734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Videolar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683568" y="192367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2"/>
              </a:rPr>
              <a:t>https://www.youtube.com/watch?v=t35BkYWGWes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683568" y="2571750"/>
            <a:ext cx="805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www.youtube.com/watch?v=0mqxeD95J-s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629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PAROLA GÜVENLİĞİ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1510"/>
            <a:ext cx="6690320" cy="333267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779912" y="2211710"/>
            <a:ext cx="1944216" cy="10081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0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İÇERİK</a:t>
            </a:r>
            <a:endParaRPr lang="tr-TR" dirty="0"/>
          </a:p>
        </p:txBody>
      </p:sp>
      <p:sp>
        <p:nvSpPr>
          <p:cNvPr id="3" name="Metin Yer Tutucusu 5"/>
          <p:cNvSpPr txBox="1">
            <a:spLocks/>
          </p:cNvSpPr>
          <p:nvPr/>
        </p:nvSpPr>
        <p:spPr>
          <a:xfrm>
            <a:off x="3059832" y="302871"/>
            <a:ext cx="5688632" cy="4248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z="1800" dirty="0" smtClean="0"/>
              <a:t>Güvenli </a:t>
            </a:r>
            <a:r>
              <a:rPr lang="tr-TR" sz="1800" dirty="0"/>
              <a:t>olmayan yazılımlar nelerdir ve korunmak için neler yapılmalıdır?</a:t>
            </a:r>
          </a:p>
          <a:p>
            <a:pPr lvl="0"/>
            <a:r>
              <a:rPr lang="tr-TR" sz="1800" dirty="0"/>
              <a:t>E-posta güvenliği</a:t>
            </a:r>
          </a:p>
          <a:p>
            <a:pPr lvl="0"/>
            <a:r>
              <a:rPr lang="tr-TR" sz="1800" dirty="0"/>
              <a:t>Yedekleme</a:t>
            </a:r>
          </a:p>
          <a:p>
            <a:pPr lvl="0"/>
            <a:r>
              <a:rPr lang="tr-TR" sz="1800" dirty="0"/>
              <a:t>Bilgi sınıflandırma ve etiketleme</a:t>
            </a:r>
          </a:p>
          <a:p>
            <a:pPr lvl="0"/>
            <a:r>
              <a:rPr lang="tr-TR" sz="1800" dirty="0"/>
              <a:t>Sosyal mühendislik yöntemleri ve dikkat edilmesi gerekenler</a:t>
            </a:r>
          </a:p>
          <a:p>
            <a:pPr lvl="0"/>
            <a:r>
              <a:rPr lang="tr-TR" sz="1800" dirty="0"/>
              <a:t>Güvenli internet</a:t>
            </a:r>
          </a:p>
          <a:p>
            <a:pPr lvl="0"/>
            <a:r>
              <a:rPr lang="tr-TR" sz="1800" dirty="0"/>
              <a:t>Yasal sorumluluklar</a:t>
            </a:r>
          </a:p>
          <a:p>
            <a:pPr lvl="0"/>
            <a:r>
              <a:rPr lang="tr-TR" sz="1800" dirty="0"/>
              <a:t>Bilgi güvenliği ihlal </a:t>
            </a:r>
            <a:r>
              <a:rPr lang="tr-TR" sz="1800" dirty="0" smtClean="0"/>
              <a:t>olayları</a:t>
            </a:r>
          </a:p>
          <a:p>
            <a:pPr lvl="0"/>
            <a:r>
              <a:rPr lang="tr-TR" sz="1800" dirty="0" smtClean="0"/>
              <a:t>Sistemin devamlılığının sağlanması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7534"/>
            <a:ext cx="2490683" cy="2194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60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PAROLA GÜVENLİĞİ</a:t>
            </a:r>
            <a:endParaRPr lang="tr-TR" dirty="0"/>
          </a:p>
        </p:txBody>
      </p:sp>
      <p:pic>
        <p:nvPicPr>
          <p:cNvPr id="3074" name="Picture 2" descr="password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7894"/>
            <a:ext cx="2437010" cy="1239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539553" y="357504"/>
            <a:ext cx="81880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000" dirty="0"/>
              <a:t>Parolanız, size özel olan bilgilerle diğer kişiler arasındaki </a:t>
            </a:r>
            <a:r>
              <a:rPr lang="tr-TR" sz="2000" b="1" dirty="0"/>
              <a:t>en önemli güvenlik</a:t>
            </a:r>
            <a:r>
              <a:rPr lang="tr-TR" sz="2000" dirty="0"/>
              <a:t> </a:t>
            </a:r>
            <a:r>
              <a:rPr lang="tr-TR" sz="2000" dirty="0" smtClean="0"/>
              <a:t>önlemidir.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20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000" dirty="0"/>
              <a:t>Kişisel hesaplarla yapılan işlemlerin kayıt altına alınması ve bağlayıcı olması sebebi ile önem arz </a:t>
            </a:r>
            <a:r>
              <a:rPr lang="tr-TR" sz="2000" dirty="0" smtClean="0"/>
              <a:t>etmektedir.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20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000" dirty="0" smtClean="0"/>
              <a:t>Kişisel olmayan bilgisayarlarda parola </a:t>
            </a:r>
            <a:r>
              <a:rPr lang="tr-TR" sz="2000" dirty="0"/>
              <a:t>hatırla özelliği </a:t>
            </a:r>
            <a:r>
              <a:rPr lang="tr-TR" sz="2000" dirty="0" smtClean="0"/>
              <a:t>kullanılmamalıdır.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2000" dirty="0" smtClean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000" dirty="0" smtClean="0"/>
              <a:t>Kişisel bilgisayarlarda parola hatırlatması kullanacaksa tüm parolalar için ana bir şifre belirlenmelidir.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2764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PAROLA GÜVENLİĞİ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7" t="46567" r="29601"/>
          <a:stretch/>
        </p:blipFill>
        <p:spPr>
          <a:xfrm>
            <a:off x="683568" y="771550"/>
            <a:ext cx="3988465" cy="2808312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4702186" y="771550"/>
            <a:ext cx="3974270" cy="2808312"/>
            <a:chOff x="5339162" y="2056968"/>
            <a:chExt cx="5455578" cy="3623481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162" y="2056968"/>
              <a:ext cx="5455578" cy="3623481"/>
            </a:xfrm>
            <a:prstGeom prst="rect">
              <a:avLst/>
            </a:prstGeom>
          </p:spPr>
        </p:pic>
        <p:sp>
          <p:nvSpPr>
            <p:cNvPr id="8" name="Dikdörtgen 7"/>
            <p:cNvSpPr/>
            <p:nvPr/>
          </p:nvSpPr>
          <p:spPr>
            <a:xfrm rot="18836563">
              <a:off x="7224343" y="3107467"/>
              <a:ext cx="1598438" cy="11581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68063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PAROLA GÜVENLİĞİ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683568" y="270855"/>
            <a:ext cx="640871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Kurum </a:t>
            </a:r>
            <a:r>
              <a:rPr lang="tr-TR" sz="2400" dirty="0"/>
              <a:t>bünyesinde kullanılan parolalar ile diğer sitelerde (Facebook, Google, </a:t>
            </a:r>
            <a:r>
              <a:rPr lang="tr-TR" sz="2400" dirty="0" err="1"/>
              <a:t>Twitter</a:t>
            </a:r>
            <a:r>
              <a:rPr lang="tr-TR" sz="2400" dirty="0"/>
              <a:t> vb.) kullanılan </a:t>
            </a:r>
            <a:r>
              <a:rPr lang="tr-TR" sz="2400" b="1" dirty="0"/>
              <a:t>parolaların aynı olmaması </a:t>
            </a:r>
            <a:r>
              <a:rPr lang="tr-TR" sz="2400" dirty="0"/>
              <a:t>gerekmektedir</a:t>
            </a:r>
            <a:r>
              <a:rPr lang="tr-TR" sz="2400" dirty="0" smtClean="0"/>
              <a:t>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/>
              <a:t>Özellikle </a:t>
            </a:r>
            <a:r>
              <a:rPr lang="tr-TR" sz="2400" b="1" dirty="0"/>
              <a:t>doğum günü</a:t>
            </a:r>
            <a:r>
              <a:rPr lang="tr-TR" sz="2400" dirty="0"/>
              <a:t>, </a:t>
            </a:r>
            <a:r>
              <a:rPr lang="tr-TR" sz="2400" b="1" dirty="0"/>
              <a:t>ardışık sayılar </a:t>
            </a:r>
            <a:r>
              <a:rPr lang="tr-TR" sz="2400" dirty="0" smtClean="0"/>
              <a:t>ve </a:t>
            </a:r>
            <a:r>
              <a:rPr lang="tr-TR" sz="2400" dirty="0"/>
              <a:t>ardışık harfler gibi parolalar </a:t>
            </a:r>
            <a:r>
              <a:rPr lang="tr-TR" sz="2400" b="1" dirty="0"/>
              <a:t>çok zayıf </a:t>
            </a:r>
            <a:r>
              <a:rPr lang="tr-TR" sz="2400" dirty="0"/>
              <a:t>parolalardır. </a:t>
            </a:r>
            <a:endParaRPr lang="tr-TR" sz="2400" dirty="0" smtClean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Örnek zayıf parolalar</a:t>
            </a:r>
            <a:r>
              <a:rPr lang="tr-TR" sz="2400" dirty="0"/>
              <a:t>: 123456, 09051976, </a:t>
            </a:r>
            <a:r>
              <a:rPr lang="tr-TR" sz="2400" dirty="0" err="1" smtClean="0"/>
              <a:t>telatkaya</a:t>
            </a:r>
            <a:r>
              <a:rPr lang="tr-TR" sz="2400" dirty="0" smtClean="0"/>
              <a:t>, </a:t>
            </a:r>
            <a:r>
              <a:rPr lang="tr-TR" sz="2400" dirty="0" err="1"/>
              <a:t>abcde</a:t>
            </a:r>
            <a:r>
              <a:rPr lang="tr-TR" sz="2400" dirty="0"/>
              <a:t>, </a:t>
            </a:r>
            <a:r>
              <a:rPr lang="tr-TR" sz="2400" dirty="0" smtClean="0"/>
              <a:t>ahmet1979 </a:t>
            </a:r>
            <a:r>
              <a:rPr lang="tr-TR" sz="2400" dirty="0"/>
              <a:t>vb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4098" name="Picture 2" descr="password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3864" y="1581894"/>
            <a:ext cx="5040560" cy="197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2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PAROLA GÜVENLİĞİ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683568" y="489490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tr-TR" sz="2400" dirty="0" smtClean="0"/>
              <a:t>Oluşturulan </a:t>
            </a:r>
            <a:r>
              <a:rPr lang="tr-TR" sz="2400" dirty="0"/>
              <a:t>bir parolanın "</a:t>
            </a:r>
            <a:r>
              <a:rPr lang="tr-TR" sz="2400" b="1" dirty="0"/>
              <a:t>güçlü</a:t>
            </a:r>
            <a:r>
              <a:rPr lang="tr-TR" sz="2400" dirty="0"/>
              <a:t>" kabul edilebilmesi için aşağıdaki özellikleri göstermelidir. </a:t>
            </a:r>
            <a:endParaRPr lang="tr-TR" sz="2400" dirty="0" smtClean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b="1" dirty="0" smtClean="0"/>
              <a:t>En </a:t>
            </a:r>
            <a:r>
              <a:rPr lang="tr-TR" sz="2400" b="1" dirty="0"/>
              <a:t>az 8 </a:t>
            </a:r>
            <a:r>
              <a:rPr lang="tr-TR" sz="2400" dirty="0"/>
              <a:t>karakterden </a:t>
            </a:r>
            <a:r>
              <a:rPr lang="tr-TR" sz="2400" dirty="0" smtClean="0"/>
              <a:t>oluşmalıdır.</a:t>
            </a:r>
            <a:endParaRPr lang="tr-TR" sz="24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/>
              <a:t>Harflerin yanı sıra, rakam ve </a:t>
            </a:r>
            <a:r>
              <a:rPr lang="tr-TR" sz="2400" b="1" dirty="0" smtClean="0"/>
              <a:t>"?, </a:t>
            </a:r>
            <a:r>
              <a:rPr lang="tr-TR" sz="2400" b="1" dirty="0"/>
              <a:t>@, !, #, %, +, -, *, %"</a:t>
            </a:r>
            <a:r>
              <a:rPr lang="tr-TR" sz="2400" dirty="0"/>
              <a:t> gibi </a:t>
            </a:r>
            <a:r>
              <a:rPr lang="tr-TR" sz="2400" b="1" dirty="0"/>
              <a:t>özel </a:t>
            </a:r>
            <a:r>
              <a:rPr lang="tr-TR" sz="2400" b="1" dirty="0" smtClean="0"/>
              <a:t>karakterler</a:t>
            </a:r>
            <a:r>
              <a:rPr lang="tr-TR" sz="2400" dirty="0" smtClean="0"/>
              <a:t> içermelidir.</a:t>
            </a:r>
            <a:endParaRPr lang="tr-TR" sz="24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/>
              <a:t>Büyük ve küçük harfler bir </a:t>
            </a:r>
            <a:r>
              <a:rPr lang="tr-TR" sz="2400" dirty="0" smtClean="0"/>
              <a:t>arada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tr-TR" sz="2400" dirty="0" smtClean="0"/>
              <a:t> kullanılmalıdır.</a:t>
            </a:r>
            <a:endParaRPr lang="tr-TR" sz="24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2400" dirty="0"/>
          </a:p>
        </p:txBody>
      </p:sp>
      <p:pic>
        <p:nvPicPr>
          <p:cNvPr id="4098" name="Picture 2" descr="password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3864" y="1581894"/>
            <a:ext cx="5040560" cy="197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2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PAROLA GÜVENLİĞİ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611560" y="483518"/>
            <a:ext cx="4824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000" dirty="0"/>
              <a:t>Kurumda kullanılan parolalar en az </a:t>
            </a:r>
            <a:r>
              <a:rPr lang="tr-TR" sz="2000" b="1" dirty="0" smtClean="0"/>
              <a:t>8</a:t>
            </a:r>
            <a:r>
              <a:rPr lang="tr-TR" sz="2000" dirty="0" smtClean="0"/>
              <a:t> </a:t>
            </a:r>
            <a:r>
              <a:rPr lang="tr-TR" sz="2000" dirty="0"/>
              <a:t>karakterli olmalı</a:t>
            </a:r>
            <a:r>
              <a:rPr lang="tr-TR" sz="2000" b="1" dirty="0"/>
              <a:t>,  büyük-küçük harf</a:t>
            </a:r>
            <a:r>
              <a:rPr lang="tr-TR" sz="2000" dirty="0"/>
              <a:t> ve </a:t>
            </a:r>
            <a:r>
              <a:rPr lang="tr-TR" sz="2000" b="1" dirty="0"/>
              <a:t>rakam</a:t>
            </a:r>
            <a:r>
              <a:rPr lang="tr-TR" sz="2000" dirty="0"/>
              <a:t> içermelidir</a:t>
            </a:r>
            <a:r>
              <a:rPr lang="tr-TR" sz="2000" dirty="0" smtClean="0"/>
              <a:t>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2000" dirty="0" smtClean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000" dirty="0" smtClean="0"/>
              <a:t>Parolalar </a:t>
            </a:r>
            <a:r>
              <a:rPr lang="tr-TR" sz="2000" dirty="0"/>
              <a:t>ismin tamamını içermemelidir</a:t>
            </a:r>
            <a:r>
              <a:rPr lang="tr-TR" sz="2000" dirty="0" smtClean="0"/>
              <a:t>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20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000" dirty="0"/>
              <a:t>Kurumdaki parola sistemine göre şifreler 90 günde bir değiştirilmelidir ve son kullanılan 8 parola kullanılmamalıdır.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20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r="11514"/>
          <a:stretch/>
        </p:blipFill>
        <p:spPr>
          <a:xfrm>
            <a:off x="5292080" y="771550"/>
            <a:ext cx="3546311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9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PAROLA GÜVENLİĞİ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762000" y="483518"/>
            <a:ext cx="3677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Parola kırılma süreleri</a:t>
            </a:r>
            <a:endParaRPr lang="tr-TR" sz="28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762000" y="1275606"/>
            <a:ext cx="53126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Uzunluk : </a:t>
            </a:r>
            <a:r>
              <a:rPr lang="tr-TR" dirty="0" smtClean="0">
                <a:solidFill>
                  <a:srgbClr val="FF0000"/>
                </a:solidFill>
              </a:rPr>
              <a:t>6 karakter</a:t>
            </a:r>
          </a:p>
          <a:p>
            <a:endParaRPr lang="tr-TR" dirty="0"/>
          </a:p>
          <a:p>
            <a:r>
              <a:rPr lang="tr-TR" dirty="0" smtClean="0"/>
              <a:t>Küçük harf :</a:t>
            </a:r>
            <a:r>
              <a:rPr lang="tr-TR" dirty="0" smtClean="0">
                <a:solidFill>
                  <a:srgbClr val="FF0000"/>
                </a:solidFill>
              </a:rPr>
              <a:t> 10 dk.</a:t>
            </a:r>
          </a:p>
          <a:p>
            <a:endParaRPr lang="tr-TR" dirty="0"/>
          </a:p>
          <a:p>
            <a:r>
              <a:rPr lang="tr-TR" dirty="0" smtClean="0"/>
              <a:t>Küçük ve büyük harf :</a:t>
            </a:r>
            <a:r>
              <a:rPr lang="tr-TR" dirty="0" smtClean="0">
                <a:solidFill>
                  <a:srgbClr val="FF0000"/>
                </a:solidFill>
              </a:rPr>
              <a:t>10 saat</a:t>
            </a:r>
          </a:p>
          <a:p>
            <a:endParaRPr lang="tr-TR" dirty="0"/>
          </a:p>
          <a:p>
            <a:r>
              <a:rPr lang="tr-TR" dirty="0" smtClean="0"/>
              <a:t>Küçük harf + büyük harf + rakamlar + sembol : </a:t>
            </a:r>
            <a:r>
              <a:rPr lang="tr-TR" dirty="0" smtClean="0">
                <a:solidFill>
                  <a:srgbClr val="FF0000"/>
                </a:solidFill>
              </a:rPr>
              <a:t>18 gün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 descr="password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43558"/>
            <a:ext cx="2937788" cy="195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PAROLA GÜVENLİĞİ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762000" y="483518"/>
            <a:ext cx="3677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Parola kırılma süreleri</a:t>
            </a:r>
            <a:endParaRPr lang="tr-TR" sz="28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762000" y="1275606"/>
            <a:ext cx="51496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Uzunluk : </a:t>
            </a:r>
            <a:r>
              <a:rPr lang="tr-TR" dirty="0" smtClean="0">
                <a:solidFill>
                  <a:srgbClr val="FF0000"/>
                </a:solidFill>
              </a:rPr>
              <a:t>8 karakter</a:t>
            </a:r>
          </a:p>
          <a:p>
            <a:endParaRPr lang="tr-TR" dirty="0"/>
          </a:p>
          <a:p>
            <a:r>
              <a:rPr lang="tr-TR" dirty="0" smtClean="0"/>
              <a:t>Küçük harf :</a:t>
            </a:r>
            <a:r>
              <a:rPr lang="tr-TR" dirty="0" smtClean="0">
                <a:solidFill>
                  <a:srgbClr val="FF0000"/>
                </a:solidFill>
              </a:rPr>
              <a:t> 4 gün</a:t>
            </a:r>
          </a:p>
          <a:p>
            <a:endParaRPr lang="tr-TR" dirty="0"/>
          </a:p>
          <a:p>
            <a:r>
              <a:rPr lang="tr-TR" dirty="0" smtClean="0"/>
              <a:t>Küçük ve büyük harf :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3 yıl</a:t>
            </a:r>
          </a:p>
          <a:p>
            <a:endParaRPr lang="tr-TR" dirty="0"/>
          </a:p>
          <a:p>
            <a:r>
              <a:rPr lang="tr-TR" dirty="0" smtClean="0"/>
              <a:t>Küçük harf + büyük harf + rakamlar + sembol : </a:t>
            </a:r>
            <a:r>
              <a:rPr lang="tr-TR" dirty="0" smtClean="0">
                <a:solidFill>
                  <a:srgbClr val="FF0000"/>
                </a:solidFill>
              </a:rPr>
              <a:t>463 yıl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 descr="password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43558"/>
            <a:ext cx="2937788" cy="195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7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Sosyal Mühendislik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83568" y="41151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/>
              <a:t>İnsan faktörünü kullanan saldırı tekniklerinden ya </a:t>
            </a:r>
            <a:r>
              <a:rPr lang="tr-TR" sz="2400" b="1" dirty="0"/>
              <a:t>da kişiyi etkileme</a:t>
            </a:r>
            <a:r>
              <a:rPr lang="tr-TR" sz="2400" dirty="0"/>
              <a:t> ve </a:t>
            </a:r>
            <a:r>
              <a:rPr lang="tr-TR" sz="2400" b="1" dirty="0"/>
              <a:t>ikna</a:t>
            </a:r>
            <a:r>
              <a:rPr lang="tr-TR" sz="2400" dirty="0"/>
              <a:t> yöntemlerinden faydalanarak normal koşullarda bireylerin gizlemeleri / paylaşmamaları gereken bilgileri bir şekilde ele geçirme sanatı </a:t>
            </a:r>
            <a:r>
              <a:rPr lang="tr-TR" sz="2400" b="1" dirty="0"/>
              <a:t>Sosyal mühendislik </a:t>
            </a:r>
            <a:r>
              <a:rPr lang="tr-TR" sz="2400" dirty="0"/>
              <a:t>olarak ifade edilir</a:t>
            </a:r>
            <a:r>
              <a:rPr lang="tr-TR" sz="2400" dirty="0" smtClean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306111" cy="21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5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/>
              <a:t>Sosyal Mühendislik</a:t>
            </a:r>
          </a:p>
        </p:txBody>
      </p:sp>
      <p:pic>
        <p:nvPicPr>
          <p:cNvPr id="9218" name="Picture 2" descr="so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5526"/>
            <a:ext cx="72099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/>
              <a:t>Sosyal Mühendislik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83568" y="1059582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Omuz Sörfü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Çöp Karıştırma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Truva Atı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Rol Yapma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/>
              <a:t>Tersine Sosyal Mühendislik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err="1" smtClean="0"/>
              <a:t>Oltalama</a:t>
            </a:r>
            <a:endParaRPr lang="tr-TR" sz="2400" dirty="0" smtClean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2000" dirty="0"/>
          </a:p>
        </p:txBody>
      </p:sp>
      <p:pic>
        <p:nvPicPr>
          <p:cNvPr id="10242" name="Picture 2" descr="http://www.unicorptechnology.ae/wp-content/uploads/2015/02/man_st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7614"/>
            <a:ext cx="3544159" cy="1943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Metin Yer Tutucusu 3"/>
          <p:cNvSpPr txBox="1">
            <a:spLocks/>
          </p:cNvSpPr>
          <p:nvPr/>
        </p:nvSpPr>
        <p:spPr>
          <a:xfrm>
            <a:off x="467544" y="411510"/>
            <a:ext cx="7992888" cy="486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/>
              <a:t>Sosyal Mühendislik Teknikleri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5439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Nedir?</a:t>
            </a:r>
            <a:endParaRPr lang="tr-TR" dirty="0"/>
          </a:p>
        </p:txBody>
      </p:sp>
      <p:pic>
        <p:nvPicPr>
          <p:cNvPr id="1026" name="Picture 2" descr="bilgi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3184"/>
            <a:ext cx="3835893" cy="16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z="3200" dirty="0"/>
              <a:t>Karar verme aşamasında kullanılan, </a:t>
            </a:r>
            <a:r>
              <a:rPr lang="tr-TR" sz="3200" b="1" dirty="0"/>
              <a:t>anlam taşıyan</a:t>
            </a:r>
            <a:r>
              <a:rPr lang="tr-TR" sz="3200" dirty="0"/>
              <a:t>, </a:t>
            </a:r>
            <a:r>
              <a:rPr lang="tr-TR" sz="3200" b="1" dirty="0"/>
              <a:t>işlenmiş</a:t>
            </a:r>
            <a:r>
              <a:rPr lang="tr-TR" sz="3200" dirty="0"/>
              <a:t> ve </a:t>
            </a:r>
            <a:r>
              <a:rPr lang="tr-TR" sz="3200" b="1" dirty="0"/>
              <a:t>analiz</a:t>
            </a:r>
            <a:r>
              <a:rPr lang="tr-TR" sz="3200" dirty="0"/>
              <a:t> edilmiş veriye </a:t>
            </a:r>
            <a:r>
              <a:rPr lang="tr-TR" sz="3200" b="1" dirty="0"/>
              <a:t>bilgi</a:t>
            </a:r>
            <a:r>
              <a:rPr lang="tr-TR" sz="3200" dirty="0"/>
              <a:t> denir. Bilgi, farklı ortamlarda farklı formatlarda bulunabilir</a:t>
            </a:r>
            <a:r>
              <a:rPr lang="tr-TR" sz="3200" dirty="0" smtClean="0"/>
              <a:t>.</a:t>
            </a:r>
          </a:p>
          <a:p>
            <a:endParaRPr lang="tr-TR" sz="3200" dirty="0" smtClean="0"/>
          </a:p>
          <a:p>
            <a:r>
              <a:rPr lang="tr-TR" sz="3200" dirty="0"/>
              <a:t>Süreçlerin devamlılığı için gerekli olan ve bu nedenle değeri olan, dolayısı ile uygun şekilde </a:t>
            </a:r>
            <a:r>
              <a:rPr lang="tr-TR" sz="3200" b="1" dirty="0"/>
              <a:t>korunması</a:t>
            </a:r>
            <a:r>
              <a:rPr lang="tr-TR" sz="3200" dirty="0"/>
              <a:t> gereken bir varlıktır</a:t>
            </a:r>
            <a:r>
              <a:rPr lang="tr-TR" sz="3200" dirty="0" smtClean="0"/>
              <a:t>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020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/>
              <a:t>Sosyal Mühendislik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31161" y="1011178"/>
            <a:ext cx="39604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tr-TR" sz="2000" dirty="0" smtClean="0"/>
              <a:t>Parola ile erişim olan herhangi bir sisteme erişim sağlarken kullanıcının izlenmesidir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000" dirty="0" smtClean="0"/>
              <a:t>Genellikle kurum dışında, kafe, havalimanı, otel gibi yerlerde yapılır.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000" dirty="0" smtClean="0"/>
              <a:t>Her zaman tesadüf olmaz. </a:t>
            </a:r>
            <a:endParaRPr lang="tr-TR" sz="20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2000" dirty="0"/>
          </a:p>
        </p:txBody>
      </p:sp>
      <p:sp>
        <p:nvSpPr>
          <p:cNvPr id="6" name="Metin Yer Tutucusu 3"/>
          <p:cNvSpPr txBox="1">
            <a:spLocks/>
          </p:cNvSpPr>
          <p:nvPr/>
        </p:nvSpPr>
        <p:spPr>
          <a:xfrm>
            <a:off x="467544" y="411510"/>
            <a:ext cx="7992888" cy="486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 smtClean="0"/>
              <a:t>Omuz Sörfü</a:t>
            </a:r>
            <a:endParaRPr lang="tr-TR" sz="4000" dirty="0"/>
          </a:p>
        </p:txBody>
      </p:sp>
      <p:pic>
        <p:nvPicPr>
          <p:cNvPr id="12290" name="Picture 2" descr="shoulder surf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31590"/>
            <a:ext cx="3994277" cy="22548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/>
              <a:t>Sosyal Mühendislik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62000" y="883109"/>
            <a:ext cx="48624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tr-TR" sz="2100" dirty="0" smtClean="0"/>
              <a:t>Önemsiz gibi görünen bilgiler kullanarak inandırıcı senaryolar hazırlamakta kullanılır.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100" dirty="0" smtClean="0"/>
              <a:t>Önemsiz görünen belgeler,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100" dirty="0" smtClean="0"/>
              <a:t>Flaş disk, CD gibi veri içeren materyaller,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100" dirty="0" smtClean="0"/>
              <a:t>İmla hatasından atılan raporlar,</a:t>
            </a:r>
            <a:endParaRPr lang="tr-TR" sz="21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100" dirty="0" smtClean="0"/>
              <a:t>Notlar ve telefon numaraları.</a:t>
            </a:r>
            <a:endParaRPr lang="tr-TR" sz="21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2100" dirty="0"/>
          </a:p>
        </p:txBody>
      </p:sp>
      <p:sp>
        <p:nvSpPr>
          <p:cNvPr id="6" name="Metin Yer Tutucusu 3"/>
          <p:cNvSpPr txBox="1">
            <a:spLocks/>
          </p:cNvSpPr>
          <p:nvPr/>
        </p:nvSpPr>
        <p:spPr>
          <a:xfrm>
            <a:off x="467544" y="411510"/>
            <a:ext cx="7992888" cy="486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 smtClean="0"/>
              <a:t>Çöp Karıştırma</a:t>
            </a:r>
            <a:endParaRPr lang="tr-TR" sz="4000" dirty="0"/>
          </a:p>
        </p:txBody>
      </p:sp>
      <p:pic>
        <p:nvPicPr>
          <p:cNvPr id="11266" name="Picture 2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579" y="883109"/>
            <a:ext cx="2596259" cy="2909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/>
              <a:t>Sosyal Mühendislik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83568" y="1059581"/>
            <a:ext cx="5112568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Zararsız gibi görünür.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Oyunların kırılması için gerekli uygulamalarda bulunabilir.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Güvensiz kaynaktan yayınlanıyor olabilir.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2000" dirty="0"/>
          </a:p>
        </p:txBody>
      </p:sp>
      <p:sp>
        <p:nvSpPr>
          <p:cNvPr id="6" name="Metin Yer Tutucusu 3"/>
          <p:cNvSpPr txBox="1">
            <a:spLocks/>
          </p:cNvSpPr>
          <p:nvPr/>
        </p:nvSpPr>
        <p:spPr>
          <a:xfrm>
            <a:off x="467544" y="411510"/>
            <a:ext cx="7992888" cy="486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 smtClean="0"/>
              <a:t>Truva Atı</a:t>
            </a:r>
            <a:endParaRPr lang="tr-TR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504049"/>
            <a:ext cx="3096344" cy="37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/>
              <a:t>Sosyal Mühendislik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50074" y="2188961"/>
            <a:ext cx="4111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000" dirty="0" smtClean="0"/>
              <a:t>Sosyal mühendislikte bu kişileri </a:t>
            </a:r>
            <a:r>
              <a:rPr lang="tr-TR" sz="2000" dirty="0" err="1" smtClean="0"/>
              <a:t>oltalamak</a:t>
            </a:r>
            <a:r>
              <a:rPr lang="tr-TR" sz="2000" dirty="0" smtClean="0"/>
              <a:t> için oluşturulacak senaryoya bilgi edinmek amacıyla kullanılmaktadır.</a:t>
            </a:r>
            <a:endParaRPr lang="tr-TR" sz="2000" dirty="0"/>
          </a:p>
        </p:txBody>
      </p:sp>
      <p:sp>
        <p:nvSpPr>
          <p:cNvPr id="6" name="Metin Yer Tutucusu 3"/>
          <p:cNvSpPr txBox="1">
            <a:spLocks/>
          </p:cNvSpPr>
          <p:nvPr/>
        </p:nvSpPr>
        <p:spPr>
          <a:xfrm>
            <a:off x="467544" y="411510"/>
            <a:ext cx="7992888" cy="486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 smtClean="0"/>
              <a:t>Rol Yapma</a:t>
            </a:r>
            <a:endParaRPr lang="tr-TR" sz="40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977685"/>
            <a:ext cx="3222625" cy="153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731190" y="837460"/>
            <a:ext cx="7687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dirty="0" smtClean="0"/>
              <a:t>Dolandırıcılıkta günümüzün en yaygın kullanım şeklidir. Telefonla arayarak kendisinin </a:t>
            </a:r>
            <a:r>
              <a:rPr lang="tr-TR" b="1" dirty="0" smtClean="0"/>
              <a:t>banka</a:t>
            </a:r>
            <a:r>
              <a:rPr lang="tr-TR" dirty="0" smtClean="0"/>
              <a:t>dan aradığını ya da </a:t>
            </a:r>
            <a:r>
              <a:rPr lang="tr-TR" b="1" dirty="0" smtClean="0"/>
              <a:t>polis</a:t>
            </a:r>
            <a:r>
              <a:rPr lang="tr-TR" dirty="0" smtClean="0"/>
              <a:t> olduğunu söyleyerek hassas bilgilere erişim sağlamak istemektedir. Bu tip kişiler aradıkları kişi ile ilgili </a:t>
            </a:r>
            <a:r>
              <a:rPr lang="tr-TR" b="1" dirty="0" smtClean="0"/>
              <a:t>geniş bilgiye </a:t>
            </a:r>
            <a:r>
              <a:rPr lang="tr-TR" dirty="0" smtClean="0"/>
              <a:t>sahiptir.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02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/>
              <a:t>Sosyal Mühendislik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83518"/>
            <a:ext cx="6552728" cy="324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/>
              <a:t>Sosyal Mühendislik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38040" y="904499"/>
            <a:ext cx="7848872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tr-TR" sz="2400" dirty="0" smtClean="0"/>
              <a:t>Rol yapma tekniğine benzerdir fakat bu sefer kurban yardım istemektedir. 3 adımdan oluşur: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b="1" dirty="0" smtClean="0"/>
              <a:t>Sabotaj: </a:t>
            </a:r>
            <a:r>
              <a:rPr lang="tr-TR" sz="2400" dirty="0" smtClean="0"/>
              <a:t>Sistem bozarak kullanıcıyı yardım istemeye zorlar.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b="1" dirty="0" smtClean="0"/>
              <a:t>Pazarlama: </a:t>
            </a:r>
            <a:r>
              <a:rPr lang="tr-TR" sz="2400" dirty="0" smtClean="0"/>
              <a:t>Sistemi düzeltmeyi teklif eder.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b="1" dirty="0" smtClean="0"/>
              <a:t>Destek: </a:t>
            </a:r>
            <a:r>
              <a:rPr lang="tr-TR" sz="2400" dirty="0" smtClean="0"/>
              <a:t>Kurban sorunun çözülmesi için saldırgana istediği bilgi ve yetkiyi verir. </a:t>
            </a:r>
            <a:endParaRPr lang="tr-TR" sz="24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2400" dirty="0"/>
          </a:p>
        </p:txBody>
      </p:sp>
      <p:sp>
        <p:nvSpPr>
          <p:cNvPr id="6" name="Metin Yer Tutucusu 3"/>
          <p:cNvSpPr txBox="1">
            <a:spLocks/>
          </p:cNvSpPr>
          <p:nvPr/>
        </p:nvSpPr>
        <p:spPr>
          <a:xfrm>
            <a:off x="467544" y="411510"/>
            <a:ext cx="7992888" cy="486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 smtClean="0"/>
              <a:t>Tersine Sosyal Mühendislik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03835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/>
              <a:t>Sosyal Mühendislik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62000" y="880728"/>
            <a:ext cx="7848872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tr-TR" sz="2400" dirty="0" smtClean="0"/>
              <a:t>İletişim yolları kullanılarak yapılan bir saldırı türüdür. Eposta, SMS ve diğer mesajlaşma yazılımları.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b="1" dirty="0" smtClean="0"/>
              <a:t>SMS</a:t>
            </a:r>
            <a:r>
              <a:rPr lang="tr-TR" sz="2400" dirty="0" smtClean="0"/>
              <a:t> ile </a:t>
            </a:r>
            <a:r>
              <a:rPr lang="tr-TR" sz="2400" b="1" dirty="0" smtClean="0"/>
              <a:t>ödül</a:t>
            </a:r>
            <a:r>
              <a:rPr lang="tr-TR" sz="2400" dirty="0" smtClean="0"/>
              <a:t> kazandığınızı ve linke tıklayarak alabileceğinizi söyler.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Mesajlaşma yazılımlarından arkadaşlarınıza bulaşan virüsler kendini taşımak için size sahte adres gönderir.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En sık kullanılanı </a:t>
            </a:r>
            <a:r>
              <a:rPr lang="tr-TR" sz="2400" b="1" dirty="0" smtClean="0"/>
              <a:t>Eposta</a:t>
            </a:r>
            <a:r>
              <a:rPr lang="tr-TR" sz="2400" dirty="0" smtClean="0"/>
              <a:t> yoludur.</a:t>
            </a:r>
            <a:endParaRPr lang="tr-TR" sz="24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2400" dirty="0"/>
          </a:p>
        </p:txBody>
      </p:sp>
      <p:sp>
        <p:nvSpPr>
          <p:cNvPr id="6" name="Metin Yer Tutucusu 3"/>
          <p:cNvSpPr txBox="1">
            <a:spLocks/>
          </p:cNvSpPr>
          <p:nvPr/>
        </p:nvSpPr>
        <p:spPr>
          <a:xfrm>
            <a:off x="467544" y="411510"/>
            <a:ext cx="7992888" cy="486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 err="1" smtClean="0"/>
              <a:t>Oltalama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3839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/>
              <a:t>Sosyal Mühendislik</a:t>
            </a:r>
          </a:p>
        </p:txBody>
      </p:sp>
      <p:sp>
        <p:nvSpPr>
          <p:cNvPr id="6" name="Metin Yer Tutucusu 3"/>
          <p:cNvSpPr txBox="1">
            <a:spLocks/>
          </p:cNvSpPr>
          <p:nvPr/>
        </p:nvSpPr>
        <p:spPr>
          <a:xfrm>
            <a:off x="467544" y="411510"/>
            <a:ext cx="7992888" cy="486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 err="1" smtClean="0"/>
              <a:t>Oltalama</a:t>
            </a:r>
            <a:endParaRPr lang="tr-TR" sz="4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5029"/>
            <a:ext cx="5976664" cy="281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4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/>
              <a:t>Sosyal Mühendislik</a:t>
            </a:r>
          </a:p>
        </p:txBody>
      </p:sp>
      <p:sp>
        <p:nvSpPr>
          <p:cNvPr id="6" name="Metin Yer Tutucusu 3"/>
          <p:cNvSpPr txBox="1">
            <a:spLocks/>
          </p:cNvSpPr>
          <p:nvPr/>
        </p:nvSpPr>
        <p:spPr>
          <a:xfrm>
            <a:off x="467544" y="411510"/>
            <a:ext cx="7992888" cy="486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 err="1" smtClean="0"/>
              <a:t>Oltalama</a:t>
            </a:r>
            <a:endParaRPr lang="tr-TR" sz="40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3598"/>
            <a:ext cx="6968244" cy="23400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/>
              <a:t>Sosyal Mühendislik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3" y="555526"/>
            <a:ext cx="6658854" cy="312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2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4294967295"/>
          </p:nvPr>
        </p:nvSpPr>
        <p:spPr>
          <a:xfrm>
            <a:off x="752813" y="721829"/>
            <a:ext cx="3459147" cy="30861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dirty="0" smtClean="0"/>
              <a:t>Basılı halde kağıtlarda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dirty="0" smtClean="0"/>
              <a:t>Elektronik dosyalarda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dirty="0" err="1" smtClean="0"/>
              <a:t>Veritabanlarında</a:t>
            </a:r>
            <a:endParaRPr lang="tr-TR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dirty="0" smtClean="0"/>
              <a:t>Telefon konuşmalarında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dirty="0" smtClean="0"/>
              <a:t>Faks mesajlarında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dirty="0" smtClean="0"/>
              <a:t>Masalarda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dirty="0" smtClean="0"/>
              <a:t>Dolaplarda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dirty="0" smtClean="0"/>
              <a:t>İletim hatlarında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dirty="0" smtClean="0"/>
              <a:t>Mobil uygulamalarda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dirty="0" smtClean="0"/>
              <a:t>Kişilerin akıllarında</a:t>
            </a:r>
          </a:p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00683"/>
            <a:ext cx="3643300" cy="35283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247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/>
              <a:t>Sosyal Mühendislik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83568" y="882461"/>
            <a:ext cx="8568952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dirty="0" smtClean="0"/>
              <a:t>Bir geri arama numarası vermekten kaçınılması.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b="1" dirty="0" smtClean="0"/>
              <a:t>Sıra dışı </a:t>
            </a:r>
            <a:r>
              <a:rPr lang="tr-TR" dirty="0" smtClean="0"/>
              <a:t>taleplerde bulunulması.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dirty="0" smtClean="0"/>
              <a:t>Yetkili olduğunu öne sürmesi.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b="1" dirty="0" smtClean="0"/>
              <a:t>Acil</a:t>
            </a:r>
            <a:r>
              <a:rPr lang="tr-TR" dirty="0" smtClean="0"/>
              <a:t>liğin üzerine vurgu yapılması.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dirty="0" smtClean="0"/>
              <a:t>İsteğin yerine getirilmemesi durumunda kötü sonuçlar doğacağının söylenmesi.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dirty="0" smtClean="0"/>
              <a:t>Soru sorulduğunda rahatsız olunması.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dirty="0" smtClean="0"/>
              <a:t>Bilinen adların sıralanması.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dirty="0" smtClean="0"/>
              <a:t>İltifat edilmesi ve kur yapılması.</a:t>
            </a:r>
            <a:endParaRPr lang="tr-TR" dirty="0"/>
          </a:p>
        </p:txBody>
      </p:sp>
      <p:sp>
        <p:nvSpPr>
          <p:cNvPr id="6" name="Metin Yer Tutucusu 3"/>
          <p:cNvSpPr txBox="1">
            <a:spLocks/>
          </p:cNvSpPr>
          <p:nvPr/>
        </p:nvSpPr>
        <p:spPr>
          <a:xfrm>
            <a:off x="467544" y="411510"/>
            <a:ext cx="7992888" cy="486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 smtClean="0"/>
              <a:t>BİR SALDIRININ UYARI SİNYALLERİ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6443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Eposta Güvenliği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764030" y="736103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Elektronik postalar günümüzde bilgi hırsızlığı için kullanılan en etkin araçlardan birisidir</a:t>
            </a:r>
            <a:r>
              <a:rPr lang="tr-TR" sz="2400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"/>
          <a:stretch/>
        </p:blipFill>
        <p:spPr>
          <a:xfrm>
            <a:off x="3923928" y="736103"/>
            <a:ext cx="4894146" cy="28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Eposta Güvenliği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683568" y="560850"/>
            <a:ext cx="7848872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b="1" dirty="0"/>
              <a:t>Kaynağı bilinmeyen </a:t>
            </a:r>
            <a:r>
              <a:rPr lang="tr-TR" sz="2400" dirty="0"/>
              <a:t>e-postalar kesinlikle açılmamalıdır</a:t>
            </a:r>
            <a:r>
              <a:rPr lang="tr-TR" sz="2400" dirty="0" smtClean="0"/>
              <a:t>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/>
              <a:t> </a:t>
            </a:r>
            <a:r>
              <a:rPr lang="tr-TR" sz="2400" dirty="0" smtClean="0"/>
              <a:t>İçeriğinden </a:t>
            </a:r>
            <a:r>
              <a:rPr lang="tr-TR" sz="2400" b="1" dirty="0"/>
              <a:t>şüphe</a:t>
            </a:r>
            <a:r>
              <a:rPr lang="tr-TR" sz="2400" dirty="0"/>
              <a:t>lenilen e-postaların kaynağı doğrulanmalı (Örneğin; arkadaşınızdan gelen şüpheli bir e-posta, arkadaşınızı arayıp onaylatmadan açılmamalı!),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E-posta </a:t>
            </a:r>
            <a:r>
              <a:rPr lang="tr-TR" sz="2400" b="1" dirty="0"/>
              <a:t>ekler</a:t>
            </a:r>
            <a:r>
              <a:rPr lang="tr-TR" sz="2400" dirty="0"/>
              <a:t>i çalıştırılmadan önce </a:t>
            </a:r>
            <a:r>
              <a:rPr lang="tr-TR" sz="2400" b="1" dirty="0" err="1"/>
              <a:t>antivirüs</a:t>
            </a:r>
            <a:r>
              <a:rPr lang="tr-TR" sz="2400" dirty="0"/>
              <a:t> taramasından geçirilmelidir</a:t>
            </a:r>
            <a:r>
              <a:rPr lang="tr-TR" sz="2400" dirty="0" smtClean="0"/>
              <a:t>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/>
              <a:t>E-posta içerisinde </a:t>
            </a:r>
            <a:r>
              <a:rPr lang="tr-TR" sz="2400" dirty="0" smtClean="0"/>
              <a:t>bulunan şüpheli </a:t>
            </a:r>
            <a:r>
              <a:rPr lang="tr-TR" sz="2400" dirty="0"/>
              <a:t>linklere </a:t>
            </a:r>
            <a:r>
              <a:rPr lang="tr-TR" sz="2400" dirty="0" smtClean="0"/>
              <a:t>tıklanmamalıdır.</a:t>
            </a:r>
            <a:endParaRPr lang="tr-TR" sz="24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197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Eposta Güvenliği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598490" y="519523"/>
            <a:ext cx="836599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/>
              <a:t>İçeriğinden emin olunmayan veya insan zaaflarını kullanan e-postalar </a:t>
            </a:r>
            <a:r>
              <a:rPr lang="tr-TR" sz="2400" dirty="0" smtClean="0"/>
              <a:t>paylaşılmamalıdır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2400" dirty="0" smtClean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Kurumsal </a:t>
            </a:r>
            <a:r>
              <a:rPr lang="tr-TR" sz="2400" dirty="0"/>
              <a:t>e-posta hesapları kişisel amaçlar için kullanılmamalıdır (Facebook, </a:t>
            </a:r>
            <a:r>
              <a:rPr lang="tr-TR" sz="2400" dirty="0" err="1"/>
              <a:t>Twitter</a:t>
            </a:r>
            <a:r>
              <a:rPr lang="tr-TR" sz="2400" dirty="0"/>
              <a:t>, </a:t>
            </a:r>
            <a:r>
              <a:rPr lang="tr-TR" sz="2400" dirty="0" smtClean="0"/>
              <a:t>Alışveriş </a:t>
            </a:r>
            <a:r>
              <a:rPr lang="tr-TR" sz="2400" dirty="0"/>
              <a:t>sitesi üyelikleri).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971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/>
              <a:t>Eposta Güvenliği</a:t>
            </a:r>
          </a:p>
        </p:txBody>
      </p:sp>
      <p:pic>
        <p:nvPicPr>
          <p:cNvPr id="4" name="Resim 3" descr="ekran görüntüsü içeren bir resim&#10;&#10;Çok yüksek güvenilirlikle oluşturulmuş açıklama">
            <a:extLst>
              <a:ext uri="{FF2B5EF4-FFF2-40B4-BE49-F238E27FC236}">
                <a16:creationId xmlns="" xmlns:a16="http://schemas.microsoft.com/office/drawing/2014/main" id="{7BFAFA2A-165A-4219-A7C5-A57D2465A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6" y="483518"/>
            <a:ext cx="770935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795886"/>
            <a:ext cx="7554416" cy="833264"/>
          </a:xfrm>
        </p:spPr>
        <p:txBody>
          <a:bodyPr>
            <a:noAutofit/>
          </a:bodyPr>
          <a:lstStyle/>
          <a:p>
            <a:r>
              <a:rPr lang="tr-TR" sz="4000" dirty="0"/>
              <a:t>Bilgi Sınıflandırma ve Etiketleme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40953" y="555526"/>
            <a:ext cx="784887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r-TR" sz="1600" dirty="0"/>
              <a:t>Bilgi sınıflandırması ve etiketlemesi; bilgi ve bilgi varlıklarının uygun şekilde muhafaza edilmesi ve işlenmesi için önemlidir. Bilgi sınıflandırması ve etiketlemesi yapılırken aşağıdaki durumlara dikkat edilmelidir</a:t>
            </a:r>
            <a:r>
              <a:rPr lang="tr-TR" sz="1600" dirty="0" smtClean="0"/>
              <a:t>;</a:t>
            </a:r>
          </a:p>
          <a:p>
            <a:pPr>
              <a:lnSpc>
                <a:spcPct val="110000"/>
              </a:lnSpc>
            </a:pPr>
            <a:endParaRPr lang="tr-TR" sz="16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 smtClean="0"/>
              <a:t>Bilgi </a:t>
            </a:r>
            <a:r>
              <a:rPr lang="tr-TR" sz="1600" dirty="0"/>
              <a:t>varlıklarının sahipleri, yaptıkları sınıflandırmadan sorumlu olmalıdır</a:t>
            </a:r>
            <a:r>
              <a:rPr lang="tr-TR" sz="1600" dirty="0" smtClean="0"/>
              <a:t>,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 smtClean="0"/>
              <a:t>Sınıflandırmadaki </a:t>
            </a:r>
            <a:r>
              <a:rPr lang="tr-TR" sz="1600" dirty="0"/>
              <a:t>koruma düzeyi gizlilik, bütünlük ve erişilebilirlik ve ele alınan tüm gereksinimler analiz edilerek değerlendirilmelidir</a:t>
            </a:r>
            <a:r>
              <a:rPr lang="tr-TR" sz="1600" dirty="0" smtClean="0"/>
              <a:t>,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 smtClean="0"/>
              <a:t>Sınıflandırma</a:t>
            </a:r>
            <a:r>
              <a:rPr lang="tr-TR" sz="1600" dirty="0"/>
              <a:t>, herkesin bilgi ve ilgili varlıkları aynı şekilde sınıflandırmaları için anlaşılır olmalıdır</a:t>
            </a:r>
            <a:r>
              <a:rPr lang="tr-TR" sz="1600" dirty="0" smtClean="0"/>
              <a:t>,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1600" dirty="0" smtClean="0"/>
              <a:t>Her </a:t>
            </a:r>
            <a:r>
              <a:rPr lang="tr-TR" sz="1600" dirty="0"/>
              <a:t>sınıflandırma seviyesi, sınıflandırma uygulaması bağlamında mantıklı bir isme sahip </a:t>
            </a:r>
            <a:r>
              <a:rPr lang="tr-TR" sz="1600" dirty="0" smtClean="0"/>
              <a:t>olmalıdır.</a:t>
            </a:r>
            <a:endParaRPr lang="tr-TR" sz="16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262135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795886"/>
            <a:ext cx="7554416" cy="833264"/>
          </a:xfrm>
        </p:spPr>
        <p:txBody>
          <a:bodyPr>
            <a:noAutofit/>
          </a:bodyPr>
          <a:lstStyle/>
          <a:p>
            <a:r>
              <a:rPr lang="tr-TR" sz="4000" dirty="0"/>
              <a:t>Bilgi Sınıflandırma ve Etiketleme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99592" y="555526"/>
            <a:ext cx="7848872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F81BD"/>
              </a:buClr>
            </a:pPr>
            <a:r>
              <a:rPr lang="tr-TR" sz="1400" b="1" dirty="0"/>
              <a:t>Çok Gizli :</a:t>
            </a:r>
            <a:r>
              <a:rPr lang="tr-TR" sz="1400" dirty="0"/>
              <a:t> Ülke Yönetimi ve </a:t>
            </a:r>
            <a:r>
              <a:rPr lang="tr-TR" sz="1400" dirty="0" smtClean="0"/>
              <a:t>üst yönetim </a:t>
            </a:r>
            <a:r>
              <a:rPr lang="tr-TR" sz="1400" dirty="0"/>
              <a:t>tarafından üretilen veya bu makamlar için üretilerek arz edilen, kaybı ya da yetkisiz kişilerin eline geçmesi durumunda çok ciddi sorunların yaşanacağı bilgiler, çok gizli </a:t>
            </a:r>
            <a:r>
              <a:rPr lang="tr-TR" sz="1400" dirty="0" smtClean="0"/>
              <a:t>kategorisindedir</a:t>
            </a:r>
          </a:p>
          <a:p>
            <a:pPr>
              <a:buClr>
                <a:srgbClr val="4F81BD"/>
              </a:buClr>
            </a:pPr>
            <a:endParaRPr lang="tr-TR" sz="1400" dirty="0"/>
          </a:p>
          <a:p>
            <a:pPr>
              <a:buClr>
                <a:srgbClr val="4F81BD"/>
              </a:buClr>
            </a:pPr>
            <a:r>
              <a:rPr lang="tr-TR" sz="1400" b="1" dirty="0"/>
              <a:t>Gizli :</a:t>
            </a:r>
            <a:r>
              <a:rPr lang="tr-TR" sz="1400" dirty="0"/>
              <a:t> Kurumun faaliyetini devam ettirebilmesi için kritik olan ve yetkisiz kişilerin eline geçmesi durumunda, risklerin oluşabileceği ve\veya sorunların yaşanabileceği bilgi varlıklarıdır. Gönderilen makamı ilgilendiren, sadece o makamın görebileceği bilgi türüdür. </a:t>
            </a:r>
            <a:endParaRPr lang="tr-TR" sz="1400" dirty="0" smtClean="0"/>
          </a:p>
          <a:p>
            <a:pPr>
              <a:buClr>
                <a:srgbClr val="4F81BD"/>
              </a:buClr>
            </a:pPr>
            <a:endParaRPr lang="tr-TR" sz="1400" dirty="0"/>
          </a:p>
          <a:p>
            <a:pPr>
              <a:buClr>
                <a:srgbClr val="4F81BD"/>
              </a:buClr>
            </a:pPr>
            <a:r>
              <a:rPr lang="tr-TR" sz="1400" b="1" dirty="0"/>
              <a:t>Hizmete </a:t>
            </a:r>
            <a:r>
              <a:rPr lang="tr-TR" sz="1400" b="1" dirty="0" smtClean="0"/>
              <a:t>Özel :</a:t>
            </a:r>
            <a:r>
              <a:rPr lang="tr-TR" sz="1400" dirty="0" smtClean="0"/>
              <a:t> </a:t>
            </a:r>
            <a:r>
              <a:rPr lang="tr-TR" sz="1400" dirty="0"/>
              <a:t>Sadece belli bir grup tarafından, örneğin proje/iş ekipleri, belli bir birim gibi, görülebilecek olan bilgi varlıklarıdır. İçerdiği konular itibariyle, diğer gizlilik dereceli konular dışında olan, ancak güvenlik işlemine ihtiyaç gösteren bilgi varlıkları hizmete özel olarak </a:t>
            </a:r>
            <a:r>
              <a:rPr lang="tr-TR" sz="1400" dirty="0" smtClean="0"/>
              <a:t>sınıflandırılır.</a:t>
            </a:r>
          </a:p>
          <a:p>
            <a:pPr>
              <a:buClr>
                <a:srgbClr val="4F81BD"/>
              </a:buClr>
            </a:pPr>
            <a:endParaRPr lang="tr-TR" sz="1400" dirty="0"/>
          </a:p>
          <a:p>
            <a:pPr>
              <a:buClr>
                <a:srgbClr val="4F81BD"/>
              </a:buClr>
            </a:pPr>
            <a:r>
              <a:rPr lang="tr-TR" sz="1400" b="1" dirty="0"/>
              <a:t>Halka Açık	:</a:t>
            </a:r>
            <a:r>
              <a:rPr lang="tr-TR" sz="1400" dirty="0"/>
              <a:t> Kullanılması güvenlik açısından önemli olmayan, Kurumdaki veya Kurum dışındaki her kişiye açık </a:t>
            </a:r>
            <a:r>
              <a:rPr lang="tr-TR" sz="1400" dirty="0" smtClean="0"/>
              <a:t>bilgilerdir.</a:t>
            </a:r>
            <a:endParaRPr lang="tr-TR" sz="14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264860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Yedekleme</a:t>
            </a:r>
            <a:endParaRPr lang="tr-TR" dirty="0"/>
          </a:p>
        </p:txBody>
      </p:sp>
      <p:pic>
        <p:nvPicPr>
          <p:cNvPr id="23554" name="Picture 2" descr="backup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9742"/>
            <a:ext cx="3689477" cy="192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Dikdörtgen 3"/>
          <p:cNvSpPr/>
          <p:nvPr/>
        </p:nvSpPr>
        <p:spPr>
          <a:xfrm>
            <a:off x="762000" y="411510"/>
            <a:ext cx="784887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Yedekleme </a:t>
            </a:r>
            <a:r>
              <a:rPr lang="tr-TR" sz="2400" dirty="0"/>
              <a:t>işlemi; </a:t>
            </a:r>
            <a:r>
              <a:rPr lang="tr-TR" sz="2400" b="1" dirty="0"/>
              <a:t>kaybolma</a:t>
            </a:r>
            <a:r>
              <a:rPr lang="tr-TR" sz="2400" dirty="0"/>
              <a:t> veya </a:t>
            </a:r>
            <a:r>
              <a:rPr lang="tr-TR" sz="2400" b="1" dirty="0"/>
              <a:t>silinme</a:t>
            </a:r>
            <a:r>
              <a:rPr lang="tr-TR" sz="2400" dirty="0"/>
              <a:t> tehlikesi olan verilerin başka ortamda kopyalarını bulundurma işlemidir</a:t>
            </a:r>
            <a:r>
              <a:rPr lang="tr-TR" sz="2400" dirty="0" smtClean="0"/>
              <a:t>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tr-TR" sz="2400" dirty="0" smtClean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USB </a:t>
            </a:r>
            <a:r>
              <a:rPr lang="tr-TR" sz="2400" dirty="0"/>
              <a:t>Disk</a:t>
            </a:r>
            <a:r>
              <a:rPr lang="tr-TR" sz="2400" dirty="0" smtClean="0"/>
              <a:t>, </a:t>
            </a:r>
            <a:r>
              <a:rPr lang="tr-TR" sz="2400" dirty="0"/>
              <a:t>CD, DVD ve benzeri araçlar kullanarak verilerinizin güvenliğini sağlayabilirsiniz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2247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Yasal Sorumluluklar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598490" y="267494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dirty="0" smtClean="0"/>
              <a:t>Bilgi </a:t>
            </a:r>
            <a:r>
              <a:rPr lang="tr-TR" sz="2400" dirty="0"/>
              <a:t>Güvenliğini sağlamak sadece </a:t>
            </a:r>
            <a:r>
              <a:rPr lang="tr-TR" sz="2400" dirty="0" smtClean="0"/>
              <a:t>bazı </a:t>
            </a:r>
            <a:r>
              <a:rPr lang="tr-TR" sz="2400" dirty="0"/>
              <a:t>birimlerin sorumluluğunda değildir. </a:t>
            </a:r>
            <a:endParaRPr lang="tr-TR" sz="2400" dirty="0" smtClean="0"/>
          </a:p>
          <a:p>
            <a:pPr algn="ctr">
              <a:lnSpc>
                <a:spcPct val="150000"/>
              </a:lnSpc>
            </a:pPr>
            <a:r>
              <a:rPr lang="tr-TR" sz="2400" dirty="0" smtClean="0"/>
              <a:t>Bilgi </a:t>
            </a:r>
            <a:r>
              <a:rPr lang="tr-TR" sz="2400" dirty="0"/>
              <a:t>Güvenliğini sağlamak </a:t>
            </a:r>
            <a:endParaRPr lang="tr-TR" sz="2400" dirty="0" smtClean="0"/>
          </a:p>
          <a:p>
            <a:pPr algn="ctr">
              <a:lnSpc>
                <a:spcPct val="150000"/>
              </a:lnSpc>
            </a:pP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TÜM 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ÇALIŞANLARIN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SORUMLULUĞUNDADIR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4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867894"/>
            <a:ext cx="6781800" cy="7612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Yasal Sorumluluklar</a:t>
            </a:r>
            <a:endParaRPr lang="tr-TR" dirty="0"/>
          </a:p>
        </p:txBody>
      </p:sp>
      <p:pic>
        <p:nvPicPr>
          <p:cNvPr id="3" name="Picture 2" descr="http://www.boydakbilisim.com/wp-content/uploads/2012/03/li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91" y="2036836"/>
            <a:ext cx="3853606" cy="183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752710" y="477240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Bilgi güvenliği zafiyetlerinin çok az bir kısmı teknik açıklıklardan kaynaklanmaktadır. Büyük çoğunluğu insan hatalarından ve bilinçsizlik nedeniyle oluşmaktadır.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755576" y="2571750"/>
            <a:ext cx="30075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/>
              <a:t>Örn</a:t>
            </a:r>
            <a:r>
              <a:rPr lang="tr-TR" sz="2000" dirty="0"/>
              <a:t>: kapıyı açık bırakmak, </a:t>
            </a:r>
            <a:endParaRPr lang="tr-TR" sz="2000" dirty="0" smtClean="0"/>
          </a:p>
          <a:p>
            <a:r>
              <a:rPr lang="tr-TR" sz="2000" dirty="0" smtClean="0"/>
              <a:t>bilgisayarı </a:t>
            </a:r>
            <a:r>
              <a:rPr lang="tr-TR" sz="2000" dirty="0"/>
              <a:t>kilitlememek, </a:t>
            </a:r>
            <a:endParaRPr lang="tr-TR" sz="2000" dirty="0" smtClean="0"/>
          </a:p>
          <a:p>
            <a:r>
              <a:rPr lang="tr-TR" sz="2000" dirty="0" smtClean="0"/>
              <a:t>parola </a:t>
            </a:r>
            <a:r>
              <a:rPr lang="tr-TR" sz="2000" dirty="0"/>
              <a:t>paylaşmak vb</a:t>
            </a:r>
            <a:r>
              <a:rPr lang="tr-TR" sz="2000" dirty="0" smtClean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559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Güvenliği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3100" dirty="0" smtClean="0"/>
              <a:t>Kurumun en değerli varlığı olan Bilgi’nin kaybolmasını, zarara uğramasını, yok olmasını, yetkisiz ve </a:t>
            </a:r>
            <a:r>
              <a:rPr lang="tr-TR" sz="3100" b="1" dirty="0" smtClean="0"/>
              <a:t>kötü niyetli </a:t>
            </a:r>
            <a:r>
              <a:rPr lang="tr-TR" sz="3100" dirty="0" smtClean="0"/>
              <a:t>kişilerin </a:t>
            </a:r>
            <a:r>
              <a:rPr lang="tr-TR" sz="3100" b="1" dirty="0" smtClean="0"/>
              <a:t>eline geçmesi</a:t>
            </a:r>
            <a:r>
              <a:rPr lang="tr-TR" sz="3100" dirty="0" smtClean="0"/>
              <a:t>ni engellemektedir.</a:t>
            </a:r>
          </a:p>
          <a:p>
            <a:endParaRPr lang="tr-TR" sz="3200" dirty="0" smtClean="0"/>
          </a:p>
          <a:p>
            <a:r>
              <a:rPr lang="tr-TR" sz="3200" b="1" dirty="0" smtClean="0"/>
              <a:t>Gizlilik</a:t>
            </a:r>
            <a:endParaRPr lang="tr-TR" sz="3200" dirty="0"/>
          </a:p>
          <a:p>
            <a:r>
              <a:rPr lang="tr-TR" sz="3200" b="1" dirty="0" smtClean="0"/>
              <a:t>Bütünlük</a:t>
            </a:r>
          </a:p>
          <a:p>
            <a:r>
              <a:rPr lang="tr-TR" sz="3200" b="1" dirty="0" smtClean="0"/>
              <a:t>Erişilebilirlik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6441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759882"/>
            <a:ext cx="6781800" cy="869268"/>
          </a:xfrm>
        </p:spPr>
        <p:txBody>
          <a:bodyPr>
            <a:normAutofit fontScale="90000"/>
          </a:bodyPr>
          <a:lstStyle/>
          <a:p>
            <a:r>
              <a:rPr lang="tr-TR" dirty="0"/>
              <a:t>Yasal Sorumluluklar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83568" y="411510"/>
            <a:ext cx="784887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Bir </a:t>
            </a:r>
            <a:r>
              <a:rPr lang="tr-TR" sz="2400" dirty="0"/>
              <a:t>kullanıcı kendi kullandığı bilgisayar ile tüm ağa bağlı olduğundan kullanıcıya bulaşan bir tehdit tüm sisteme </a:t>
            </a:r>
            <a:r>
              <a:rPr lang="tr-TR" sz="2400" dirty="0" smtClean="0"/>
              <a:t>yayılabilir.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E-posta </a:t>
            </a:r>
            <a:r>
              <a:rPr lang="tr-TR" sz="2400" dirty="0"/>
              <a:t>ile gelen ".</a:t>
            </a:r>
            <a:r>
              <a:rPr lang="tr-TR" sz="2400" dirty="0" err="1"/>
              <a:t>exe</a:t>
            </a:r>
            <a:r>
              <a:rPr lang="tr-TR" sz="2400" dirty="0"/>
              <a:t>" uzantılı bir eklenti, resim dosyası ya da müzik dosyası beraberinde bir solucan ya da </a:t>
            </a:r>
            <a:r>
              <a:rPr lang="tr-TR" sz="2400" dirty="0" err="1"/>
              <a:t>truva</a:t>
            </a:r>
            <a:r>
              <a:rPr lang="tr-TR" sz="2400" dirty="0"/>
              <a:t> atı içerebilir. </a:t>
            </a:r>
            <a:endParaRPr lang="tr-TR" sz="2400" dirty="0" smtClean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Kullanıcı </a:t>
            </a:r>
            <a:r>
              <a:rPr lang="tr-TR" sz="2400" dirty="0"/>
              <a:t>ekteki dosyayı açtığında tüm sisteme zarar verebilecek bir yazılıma izin vermiş </a:t>
            </a:r>
            <a:r>
              <a:rPr lang="tr-TR" sz="2400" dirty="0" smtClean="0"/>
              <a:t>olabilir.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2702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3759882"/>
            <a:ext cx="6781800" cy="869268"/>
          </a:xfrm>
        </p:spPr>
        <p:txBody>
          <a:bodyPr>
            <a:normAutofit fontScale="90000"/>
          </a:bodyPr>
          <a:lstStyle/>
          <a:p>
            <a:r>
              <a:rPr lang="tr-TR" dirty="0"/>
              <a:t>Bilgi Güvenliği İhlali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98490" y="519522"/>
            <a:ext cx="7848872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İnternet’te </a:t>
            </a:r>
            <a:r>
              <a:rPr lang="tr-TR" sz="2400" b="1" dirty="0"/>
              <a:t>uygunsuz içerik </a:t>
            </a:r>
            <a:r>
              <a:rPr lang="tr-TR" sz="2400" dirty="0"/>
              <a:t>veya </a:t>
            </a:r>
            <a:r>
              <a:rPr lang="tr-TR" sz="2400" b="1" dirty="0"/>
              <a:t>suç unsuru </a:t>
            </a:r>
            <a:r>
              <a:rPr lang="tr-TR" sz="2400" dirty="0"/>
              <a:t>içeren yayınlar fark ettiğiniz zaman bunları ilgili kurum ya da birimlere </a:t>
            </a:r>
            <a:r>
              <a:rPr lang="tr-TR" sz="2400" b="1" dirty="0"/>
              <a:t>bildirmeniz</a:t>
            </a:r>
            <a:r>
              <a:rPr lang="tr-TR" sz="2400" dirty="0"/>
              <a:t> </a:t>
            </a:r>
            <a:r>
              <a:rPr lang="tr-TR" sz="2400" dirty="0" smtClean="0"/>
              <a:t>gerekir.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Uygunsuz </a:t>
            </a:r>
            <a:r>
              <a:rPr lang="tr-TR" sz="2400" dirty="0"/>
              <a:t>veya suç unsuru içeren internet yayınlarını Telekomünikasyon İletişim Başkanlığı'nın kurduğu </a:t>
            </a:r>
            <a:r>
              <a:rPr lang="tr-TR" sz="2400" b="1" dirty="0"/>
              <a:t>İnternet Bilgi İhbar Merkezi</a:t>
            </a:r>
            <a:r>
              <a:rPr lang="tr-TR" sz="2400" dirty="0"/>
              <a:t>’ne bildirebilirsiniz.</a:t>
            </a:r>
          </a:p>
        </p:txBody>
      </p:sp>
    </p:spTree>
    <p:extLst>
      <p:ext uri="{BB962C8B-B14F-4D97-AF65-F5344CB8AC3E}">
        <p14:creationId xmlns:p14="http://schemas.microsoft.com/office/powerpoint/2010/main" val="6909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İhbar</a:t>
            </a:r>
            <a:endParaRPr lang="tr-TR" dirty="0"/>
          </a:p>
        </p:txBody>
      </p:sp>
      <p:pic>
        <p:nvPicPr>
          <p:cNvPr id="3" name="Resim 2" descr="ekran görüntüsü içeren bir resim&#10;&#10;Çok yüksek güvenilirlikle oluşturulmuş açıklama">
            <a:extLst>
              <a:ext uri="{FF2B5EF4-FFF2-40B4-BE49-F238E27FC236}">
                <a16:creationId xmlns="" xmlns:a16="http://schemas.microsoft.com/office/drawing/2014/main" id="{AE6858C9-A68B-420D-9419-F6329A85DA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0" b="1"/>
          <a:stretch/>
        </p:blipFill>
        <p:spPr>
          <a:xfrm>
            <a:off x="4860032" y="483518"/>
            <a:ext cx="3395380" cy="3816424"/>
          </a:xfrm>
          <a:prstGeom prst="rect">
            <a:avLst/>
          </a:prstGeom>
          <a:effectLst/>
        </p:spPr>
      </p:pic>
      <p:sp>
        <p:nvSpPr>
          <p:cNvPr id="4" name="Metin kutusu 3"/>
          <p:cNvSpPr txBox="1"/>
          <p:nvPr/>
        </p:nvSpPr>
        <p:spPr>
          <a:xfrm>
            <a:off x="827584" y="771550"/>
            <a:ext cx="285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https://www.ihbarweb.org.tr/</a:t>
            </a:r>
          </a:p>
        </p:txBody>
      </p:sp>
      <p:pic>
        <p:nvPicPr>
          <p:cNvPr id="28674" name="Picture 2" descr="C:\Users\HSEYN~1\AppData\Local\Temp\Rar$DRa0.030\ihbarWebLogo_128x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47" y="1419622"/>
            <a:ext cx="16256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question mark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556"/>
            <a:ext cx="4475722" cy="252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1922" y="3219822"/>
            <a:ext cx="6781800" cy="1200150"/>
          </a:xfrm>
        </p:spPr>
        <p:txBody>
          <a:bodyPr/>
          <a:lstStyle/>
          <a:p>
            <a:r>
              <a:rPr lang="tr-TR" dirty="0" smtClean="0"/>
              <a:t>Soru &amp; cevap</a:t>
            </a:r>
            <a:endParaRPr lang="tr-TR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770103" y="4699391"/>
            <a:ext cx="7632848" cy="44410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 err="1" smtClean="0"/>
              <a:t>Ögr</a:t>
            </a:r>
            <a:r>
              <a:rPr lang="tr-TR" sz="2000" dirty="0" smtClean="0"/>
              <a:t>. Gör.  Hüseyin ŞAHİNER                                </a:t>
            </a:r>
            <a:r>
              <a:rPr lang="tr-TR" sz="2000" dirty="0" err="1" smtClean="0"/>
              <a:t>Ögr</a:t>
            </a:r>
            <a:r>
              <a:rPr lang="tr-TR" sz="2000" dirty="0" smtClean="0"/>
              <a:t>. Gör.  Salih Kiraz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58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r-TR" dirty="0" smtClean="0"/>
              <a:t>Bilgi güvenliği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7534"/>
            <a:ext cx="3301016" cy="2376611"/>
          </a:xfrm>
        </p:spPr>
      </p:pic>
      <p:sp>
        <p:nvSpPr>
          <p:cNvPr id="6" name="Metin Yer Tutucusu 5"/>
          <p:cNvSpPr>
            <a:spLocks noGrp="1"/>
          </p:cNvSpPr>
          <p:nvPr>
            <p:ph type="body" sz="half" idx="4294967295"/>
          </p:nvPr>
        </p:nvSpPr>
        <p:spPr>
          <a:xfrm>
            <a:off x="762000" y="555526"/>
            <a:ext cx="4536504" cy="230425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Veri bütünlüğünün </a:t>
            </a:r>
            <a:r>
              <a:rPr lang="tr-TR" sz="2000" dirty="0" smtClean="0"/>
              <a:t>korunması</a:t>
            </a: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Yetkisiz erişimin </a:t>
            </a:r>
            <a:r>
              <a:rPr lang="tr-TR" sz="2000" dirty="0" smtClean="0"/>
              <a:t>engellenmesi</a:t>
            </a: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Mahremiyet ve gizliliğin </a:t>
            </a:r>
            <a:r>
              <a:rPr lang="tr-TR" sz="2000" dirty="0" smtClean="0"/>
              <a:t>korunması</a:t>
            </a: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Sistemin devamlılığının sağlanması</a:t>
            </a:r>
          </a:p>
        </p:txBody>
      </p:sp>
    </p:spTree>
    <p:extLst>
      <p:ext uri="{BB962C8B-B14F-4D97-AF65-F5344CB8AC3E}">
        <p14:creationId xmlns:p14="http://schemas.microsoft.com/office/powerpoint/2010/main" val="43453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755579" y="3435846"/>
            <a:ext cx="6784975" cy="1200150"/>
          </a:xfrm>
        </p:spPr>
        <p:txBody>
          <a:bodyPr/>
          <a:lstStyle/>
          <a:p>
            <a:r>
              <a:rPr lang="tr-TR" dirty="0" smtClean="0"/>
              <a:t>Neden Önemli?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29829"/>
            <a:ext cx="3222198" cy="1357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Metin Yer Tutucusu 3"/>
          <p:cNvSpPr>
            <a:spLocks noGrp="1"/>
          </p:cNvSpPr>
          <p:nvPr>
            <p:ph type="body" sz="half" idx="4294967295"/>
          </p:nvPr>
        </p:nvSpPr>
        <p:spPr>
          <a:xfrm>
            <a:off x="755576" y="411510"/>
            <a:ext cx="7776864" cy="30861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2800" b="1" dirty="0" smtClean="0"/>
              <a:t>KURUMA AİT HASSAS BİLGİLER ÇALINABİLİR VEYA AÇIĞA ÇIKABİLİR</a:t>
            </a:r>
          </a:p>
          <a:p>
            <a:pPr marL="0" indent="0" algn="ctr">
              <a:buNone/>
            </a:pPr>
            <a:endParaRPr lang="tr-TR" sz="2800" b="1" dirty="0" smtClean="0"/>
          </a:p>
          <a:p>
            <a:pPr marL="0" indent="0">
              <a:buNone/>
            </a:pPr>
            <a:r>
              <a:rPr lang="tr-TR" sz="1800" dirty="0" smtClean="0"/>
              <a:t>Örnek: HBO(</a:t>
            </a:r>
            <a:r>
              <a:rPr lang="de-DE" sz="1800" dirty="0" err="1"/>
              <a:t>ABD'nin</a:t>
            </a:r>
            <a:r>
              <a:rPr lang="de-DE" sz="1800" dirty="0"/>
              <a:t> </a:t>
            </a:r>
            <a:r>
              <a:rPr lang="de-DE" sz="1800" dirty="0" err="1"/>
              <a:t>önde</a:t>
            </a:r>
            <a:r>
              <a:rPr lang="de-DE" sz="1800" dirty="0"/>
              <a:t> </a:t>
            </a:r>
            <a:r>
              <a:rPr lang="de-DE" sz="1800" dirty="0" err="1"/>
              <a:t>gelen</a:t>
            </a:r>
            <a:r>
              <a:rPr lang="de-DE" sz="1800" dirty="0"/>
              <a:t>, </a:t>
            </a:r>
            <a:r>
              <a:rPr lang="de-DE" sz="1800" dirty="0" err="1"/>
              <a:t>paralı</a:t>
            </a:r>
            <a:r>
              <a:rPr lang="de-DE" sz="1800" dirty="0"/>
              <a:t> </a:t>
            </a:r>
            <a:r>
              <a:rPr lang="de-DE" sz="1800" dirty="0" err="1"/>
              <a:t>televizyon</a:t>
            </a:r>
            <a:r>
              <a:rPr lang="de-DE" sz="1800" dirty="0"/>
              <a:t> </a:t>
            </a:r>
            <a:r>
              <a:rPr lang="de-DE" sz="1800" dirty="0" err="1"/>
              <a:t>kanal</a:t>
            </a:r>
            <a:r>
              <a:rPr lang="de-DE" sz="1800" dirty="0"/>
              <a:t> </a:t>
            </a:r>
            <a:r>
              <a:rPr lang="de-DE" sz="1800" dirty="0" err="1" smtClean="0"/>
              <a:t>grubudur</a:t>
            </a:r>
            <a:r>
              <a:rPr lang="tr-TR" sz="1800" dirty="0" smtClean="0"/>
              <a:t>) sunucuları ele geçirilerek Game of </a:t>
            </a:r>
            <a:r>
              <a:rPr lang="tr-TR" sz="1800" dirty="0" err="1" smtClean="0"/>
              <a:t>Thrones</a:t>
            </a:r>
            <a:r>
              <a:rPr lang="tr-TR" sz="1800" dirty="0" smtClean="0"/>
              <a:t> dizisi bölümleri çalınmış ve televizyon yayınlamadan </a:t>
            </a:r>
            <a:r>
              <a:rPr lang="tr-TR" sz="1800" dirty="0" err="1" smtClean="0"/>
              <a:t>torrent</a:t>
            </a:r>
            <a:r>
              <a:rPr lang="tr-TR" sz="1800" dirty="0" smtClean="0"/>
              <a:t> üzerinden yayınlamıştır</a:t>
            </a:r>
            <a:r>
              <a:rPr lang="tr-TR" sz="1800" dirty="0"/>
              <a:t>. </a:t>
            </a:r>
            <a:endParaRPr lang="tr-TR" sz="1800" dirty="0" smtClean="0"/>
          </a:p>
          <a:p>
            <a:pPr marL="0" indent="0">
              <a:buNone/>
            </a:pPr>
            <a:endParaRPr lang="tr-TR" sz="1800" dirty="0" smtClean="0"/>
          </a:p>
          <a:p>
            <a:pPr marL="0" indent="0">
              <a:buNone/>
            </a:pPr>
            <a:r>
              <a:rPr lang="tr-TR" sz="1800" dirty="0" smtClean="0"/>
              <a:t>1,5 </a:t>
            </a:r>
            <a:r>
              <a:rPr lang="tr-TR" sz="1800" dirty="0"/>
              <a:t>TB’lık veri çalan </a:t>
            </a:r>
            <a:r>
              <a:rPr lang="tr-TR" sz="1800" dirty="0" smtClean="0"/>
              <a:t>bilgisayar korsanları(hacker),  </a:t>
            </a:r>
            <a:r>
              <a:rPr lang="tr-TR" sz="1800" dirty="0" err="1" smtClean="0"/>
              <a:t>HBO’yu</a:t>
            </a:r>
            <a:r>
              <a:rPr lang="tr-TR" sz="1800" dirty="0" smtClean="0"/>
              <a:t> </a:t>
            </a:r>
            <a:r>
              <a:rPr lang="tr-TR" sz="1800" dirty="0"/>
              <a:t>oyuncuların kişisel bilgilerini sızdırmakla </a:t>
            </a:r>
            <a:r>
              <a:rPr lang="tr-TR" sz="1800" dirty="0" smtClean="0"/>
              <a:t>tehdit etmişti.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895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4270</TotalTime>
  <Words>3207</Words>
  <Application>Microsoft Office PowerPoint</Application>
  <PresentationFormat>Ekran Gösterisi (16:9)</PresentationFormat>
  <Paragraphs>462</Paragraphs>
  <Slides>73</Slides>
  <Notes>36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73</vt:i4>
      </vt:variant>
    </vt:vector>
  </HeadingPairs>
  <TitlesOfParts>
    <vt:vector size="77" baseType="lpstr">
      <vt:lpstr>Arial</vt:lpstr>
      <vt:lpstr>Calibri</vt:lpstr>
      <vt:lpstr>Wingdings</vt:lpstr>
      <vt:lpstr>NewsPrint</vt:lpstr>
      <vt:lpstr>PowerPoint Sunusu</vt:lpstr>
      <vt:lpstr>Eğitimin Amacı</vt:lpstr>
      <vt:lpstr>İÇERİK</vt:lpstr>
      <vt:lpstr>İÇERİK</vt:lpstr>
      <vt:lpstr>Bilgi Nedir?</vt:lpstr>
      <vt:lpstr>Bilgi </vt:lpstr>
      <vt:lpstr>Bilgi Güvenliği </vt:lpstr>
      <vt:lpstr>Bilgi güvenliği</vt:lpstr>
      <vt:lpstr>Neden Önemli?</vt:lpstr>
      <vt:lpstr>Neden Önemli?</vt:lpstr>
      <vt:lpstr>Neden Önemli?</vt:lpstr>
      <vt:lpstr>Neden Önemli?</vt:lpstr>
      <vt:lpstr>Neden Önemli?</vt:lpstr>
      <vt:lpstr>Neden Önemli?</vt:lpstr>
      <vt:lpstr>Neden Önemli?</vt:lpstr>
      <vt:lpstr>Neden Önemli?</vt:lpstr>
      <vt:lpstr>Tehditler nelerdir?</vt:lpstr>
      <vt:lpstr>Tehditler nelerdir?</vt:lpstr>
      <vt:lpstr>Kullanıcı Bilincinin Önemi!</vt:lpstr>
      <vt:lpstr>Kullanıcı Bilincinin Önemi!</vt:lpstr>
      <vt:lpstr>Kullanıcı Sorumlulukları</vt:lpstr>
      <vt:lpstr>GÜVENLİK</vt:lpstr>
      <vt:lpstr>FİZİKSEL GÜVENLİK</vt:lpstr>
      <vt:lpstr>FİZİKSEL GÜVENLİK</vt:lpstr>
      <vt:lpstr>FİZİKSEL GÜVENLİK</vt:lpstr>
      <vt:lpstr>FİZİKSEL GÜVENLİK</vt:lpstr>
      <vt:lpstr>FİZİKSEL GÜVENLİK</vt:lpstr>
      <vt:lpstr>FİZİKSEL GÜVENLİK</vt:lpstr>
      <vt:lpstr>FİZİKSEL GÜVENLİK</vt:lpstr>
      <vt:lpstr>PowerPoint Sunusu</vt:lpstr>
      <vt:lpstr>Bilgisayar Güvenliği</vt:lpstr>
      <vt:lpstr>Bilgisayar Güvenliği</vt:lpstr>
      <vt:lpstr>Bilgisayar Güvenliği</vt:lpstr>
      <vt:lpstr>Bilgisayar Güvenliği</vt:lpstr>
      <vt:lpstr>Bilgisayar Güvenliği</vt:lpstr>
      <vt:lpstr>Bilgisayar Güvenliği</vt:lpstr>
      <vt:lpstr>Bilgisayar Güvenliği</vt:lpstr>
      <vt:lpstr>Videolar</vt:lpstr>
      <vt:lpstr>PAROLA GÜVENLİĞİ</vt:lpstr>
      <vt:lpstr>PAROLA GÜVENLİĞİ</vt:lpstr>
      <vt:lpstr>PAROLA GÜVENLİĞİ</vt:lpstr>
      <vt:lpstr>PAROLA GÜVENLİĞİ</vt:lpstr>
      <vt:lpstr>PAROLA GÜVENLİĞİ</vt:lpstr>
      <vt:lpstr>PAROLA GÜVENLİĞİ</vt:lpstr>
      <vt:lpstr>PAROLA GÜVENLİĞİ</vt:lpstr>
      <vt:lpstr>PAROLA GÜVENLİĞİ</vt:lpstr>
      <vt:lpstr>Sosyal Mühendislik</vt:lpstr>
      <vt:lpstr>Sosyal Mühendislik</vt:lpstr>
      <vt:lpstr>Sosyal Mühendislik</vt:lpstr>
      <vt:lpstr>Sosyal Mühendislik</vt:lpstr>
      <vt:lpstr>Sosyal Mühendislik</vt:lpstr>
      <vt:lpstr>Sosyal Mühendislik</vt:lpstr>
      <vt:lpstr>Sosyal Mühendislik</vt:lpstr>
      <vt:lpstr>Sosyal Mühendislik</vt:lpstr>
      <vt:lpstr>Sosyal Mühendislik</vt:lpstr>
      <vt:lpstr>Sosyal Mühendislik</vt:lpstr>
      <vt:lpstr>Sosyal Mühendislik</vt:lpstr>
      <vt:lpstr>Sosyal Mühendislik</vt:lpstr>
      <vt:lpstr>Sosyal Mühendislik</vt:lpstr>
      <vt:lpstr>Sosyal Mühendislik</vt:lpstr>
      <vt:lpstr>Eposta Güvenliği</vt:lpstr>
      <vt:lpstr>Eposta Güvenliği</vt:lpstr>
      <vt:lpstr>Eposta Güvenliği</vt:lpstr>
      <vt:lpstr>Eposta Güvenliği</vt:lpstr>
      <vt:lpstr>Bilgi Sınıflandırma ve Etiketleme</vt:lpstr>
      <vt:lpstr>Bilgi Sınıflandırma ve Etiketleme</vt:lpstr>
      <vt:lpstr>Yedekleme</vt:lpstr>
      <vt:lpstr>Yasal Sorumluluklar</vt:lpstr>
      <vt:lpstr>Yasal Sorumluluklar</vt:lpstr>
      <vt:lpstr>Yasal Sorumluluklar</vt:lpstr>
      <vt:lpstr>Bilgi Güvenliği İhlali </vt:lpstr>
      <vt:lpstr>İhbar</vt:lpstr>
      <vt:lpstr>Soru &amp; cevap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27001 BGYS FARKINDALIK EĞİTİMİ</dc:title>
  <dc:creator>HÜSEYİN</dc:creator>
  <cp:lastModifiedBy>salih kiraz</cp:lastModifiedBy>
  <cp:revision>98</cp:revision>
  <dcterms:created xsi:type="dcterms:W3CDTF">2018-04-24T13:15:16Z</dcterms:created>
  <dcterms:modified xsi:type="dcterms:W3CDTF">2018-05-10T13:42:36Z</dcterms:modified>
</cp:coreProperties>
</file>